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69" r:id="rId2"/>
    <p:sldId id="289" r:id="rId3"/>
    <p:sldId id="290" r:id="rId4"/>
    <p:sldId id="291" r:id="rId5"/>
    <p:sldId id="292" r:id="rId6"/>
    <p:sldId id="293" r:id="rId7"/>
    <p:sldId id="295" r:id="rId8"/>
    <p:sldId id="294" r:id="rId9"/>
    <p:sldId id="297" r:id="rId10"/>
    <p:sldId id="304" r:id="rId11"/>
    <p:sldId id="298" r:id="rId12"/>
    <p:sldId id="306" r:id="rId13"/>
    <p:sldId id="300" r:id="rId14"/>
    <p:sldId id="301" r:id="rId15"/>
    <p:sldId id="302" r:id="rId16"/>
    <p:sldId id="303" r:id="rId17"/>
    <p:sldId id="296" r:id="rId18"/>
    <p:sldId id="286" r:id="rId1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2DEEF"/>
    <a:srgbClr val="EAEF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71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441F57-9FD4-4A15-9949-A53CA179DFC6}" type="datetimeFigureOut">
              <a:rPr lang="ru-RU" smtClean="0"/>
              <a:t>15.04.2026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F1BC2C-95F0-459A-827A-A29C5F9A19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2522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F1BC2C-95F0-459A-827A-A29C5F9A1997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59146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1A14D5-E231-450F-85A8-96D15FCE999A}" type="datetimeFigureOut">
              <a:rPr lang="ru-RU" smtClean="0"/>
              <a:t>15.04.2026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B0875-D91B-4B48-AF5E-A96456D67D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35757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1A14D5-E231-450F-85A8-96D15FCE999A}" type="datetimeFigureOut">
              <a:rPr lang="ru-RU" smtClean="0"/>
              <a:t>15.04.2026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B0875-D91B-4B48-AF5E-A96456D67D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82041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1A14D5-E231-450F-85A8-96D15FCE999A}" type="datetimeFigureOut">
              <a:rPr lang="ru-RU" smtClean="0"/>
              <a:t>15.04.2026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B0875-D91B-4B48-AF5E-A96456D67D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35425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1A14D5-E231-450F-85A8-96D15FCE999A}" type="datetimeFigureOut">
              <a:rPr lang="ru-RU" smtClean="0"/>
              <a:t>15.04.2026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B0875-D91B-4B48-AF5E-A96456D67D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99857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1A14D5-E231-450F-85A8-96D15FCE999A}" type="datetimeFigureOut">
              <a:rPr lang="ru-RU" smtClean="0"/>
              <a:t>15.04.2026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B0875-D91B-4B48-AF5E-A96456D67D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40691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1A14D5-E231-450F-85A8-96D15FCE999A}" type="datetimeFigureOut">
              <a:rPr lang="ru-RU" smtClean="0"/>
              <a:t>15.04.2026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B0875-D91B-4B48-AF5E-A96456D67D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24583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1A14D5-E231-450F-85A8-96D15FCE999A}" type="datetimeFigureOut">
              <a:rPr lang="ru-RU" smtClean="0"/>
              <a:t>15.04.2026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B0875-D91B-4B48-AF5E-A96456D67D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73552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1A14D5-E231-450F-85A8-96D15FCE999A}" type="datetimeFigureOut">
              <a:rPr lang="ru-RU" smtClean="0"/>
              <a:t>15.04.2026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B0875-D91B-4B48-AF5E-A96456D67D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28907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1A14D5-E231-450F-85A8-96D15FCE999A}" type="datetimeFigureOut">
              <a:rPr lang="ru-RU" smtClean="0"/>
              <a:t>15.04.2026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B0875-D91B-4B48-AF5E-A96456D67D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92375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1A14D5-E231-450F-85A8-96D15FCE999A}" type="datetimeFigureOut">
              <a:rPr lang="ru-RU" smtClean="0"/>
              <a:t>15.04.2026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B0875-D91B-4B48-AF5E-A96456D67D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28910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1A14D5-E231-450F-85A8-96D15FCE999A}" type="datetimeFigureOut">
              <a:rPr lang="ru-RU" smtClean="0"/>
              <a:t>15.04.2026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B0875-D91B-4B48-AF5E-A96456D67D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46692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1A14D5-E231-450F-85A8-96D15FCE999A}" type="datetimeFigureOut">
              <a:rPr lang="ru-RU" smtClean="0"/>
              <a:t>15.04.2026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8B0875-D91B-4B48-AF5E-A96456D67D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79920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microsoft.com/office/2007/relationships/hdphoto" Target="../media/hdphoto4.wdp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5.png"/><Relationship Id="rId7" Type="http://schemas.openxmlformats.org/officeDocument/2006/relationships/image" Target="../media/image26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Relationship Id="rId6" Type="http://schemas.microsoft.com/office/2007/relationships/hdphoto" Target="../media/hdphoto5.wdp"/><Relationship Id="rId5" Type="http://schemas.openxmlformats.org/officeDocument/2006/relationships/image" Target="../media/image25.png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30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microsoft.com/office/2007/relationships/hdphoto" Target="../media/hdphoto7.wdp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jpe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1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5.png"/><Relationship Id="rId7" Type="http://schemas.openxmlformats.org/officeDocument/2006/relationships/image" Target="../media/image15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14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2.jpg"/><Relationship Id="rId7" Type="http://schemas.microsoft.com/office/2007/relationships/hdphoto" Target="../media/hdphoto3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7" Type="http://schemas.openxmlformats.org/officeDocument/2006/relationships/image" Target="../media/image20.jpe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jpe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7937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2" name="Picture 2"/>
          <p:cNvPicPr>
            <a:picLocks noChangeAspect="1" noChangeArrowheads="1"/>
          </p:cNvPicPr>
          <p:nvPr/>
        </p:nvPicPr>
        <p:blipFill>
          <a:blip r:embed="rId2"/>
          <a:stretch/>
        </p:blipFill>
        <p:spPr bwMode="auto">
          <a:xfrm>
            <a:off x="0" y="0"/>
            <a:ext cx="10640190" cy="1063158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49" name="Rectangle 37"/>
          <p:cNvSpPr/>
          <p:nvPr/>
        </p:nvSpPr>
        <p:spPr bwMode="auto">
          <a:xfrm>
            <a:off x="0" y="6629399"/>
            <a:ext cx="12191999" cy="228601"/>
          </a:xfrm>
          <a:prstGeom prst="rect">
            <a:avLst/>
          </a:prstGeom>
          <a:gradFill>
            <a:gsLst>
              <a:gs pos="0">
                <a:srgbClr val="003399"/>
              </a:gs>
              <a:gs pos="50000">
                <a:srgbClr val="309AFA"/>
              </a:gs>
              <a:gs pos="100000">
                <a:srgbClr val="89B0FA"/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grpSp>
        <p:nvGrpSpPr>
          <p:cNvPr id="36" name="Group 25"/>
          <p:cNvGrpSpPr/>
          <p:nvPr/>
        </p:nvGrpSpPr>
        <p:grpSpPr bwMode="auto">
          <a:xfrm>
            <a:off x="11663052" y="6248590"/>
            <a:ext cx="410390" cy="266602"/>
            <a:chOff x="11663391" y="6258113"/>
            <a:chExt cx="409921" cy="266298"/>
          </a:xfrm>
        </p:grpSpPr>
        <p:sp>
          <p:nvSpPr>
            <p:cNvPr id="37" name="Rectangle: Rounded Corners 26"/>
            <p:cNvSpPr/>
            <p:nvPr/>
          </p:nvSpPr>
          <p:spPr bwMode="auto">
            <a:xfrm>
              <a:off x="11733723" y="6258113"/>
              <a:ext cx="263526" cy="263525"/>
            </a:xfrm>
            <a:prstGeom prst="roundRect">
              <a:avLst>
                <a:gd name="adj" fmla="val 16667"/>
              </a:avLst>
            </a:prstGeom>
            <a:noFill/>
            <a:ln w="19050">
              <a:solidFill>
                <a:srgbClr val="309AF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38" name="TextBox 37"/>
            <p:cNvSpPr txBox="1"/>
            <p:nvPr/>
          </p:nvSpPr>
          <p:spPr bwMode="auto">
            <a:xfrm>
              <a:off x="11663391" y="6270785"/>
              <a:ext cx="409921" cy="25362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>
                <a:defRPr/>
              </a:pPr>
              <a:fld id="{593990A3-9747-46BC-98B6-D7AB359CE4E9}" type="slidenum">
                <a:rPr lang="ru-RU" sz="1050" b="1">
                  <a:solidFill>
                    <a:srgbClr val="309AFA"/>
                  </a:solidFill>
                  <a:latin typeface="Arial"/>
                  <a:ea typeface="Inter Semi Bold"/>
                  <a:cs typeface="Arial"/>
                </a:rPr>
                <a:t>10</a:t>
              </a:fld>
              <a:endParaRPr lang="ru-RU" sz="1050" b="1">
                <a:solidFill>
                  <a:srgbClr val="309AFA"/>
                </a:solidFill>
                <a:latin typeface="Arial"/>
                <a:ea typeface="Inter Semi Bold"/>
                <a:cs typeface="Arial"/>
              </a:endParaRPr>
            </a:p>
          </p:txBody>
        </p:sp>
      </p:grpSp>
      <p:pic>
        <p:nvPicPr>
          <p:cNvPr id="26" name="Рисунок 25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10245316" y="351165"/>
            <a:ext cx="1726392" cy="406800"/>
          </a:xfrm>
          <a:prstGeom prst="rect">
            <a:avLst/>
          </a:prstGeom>
        </p:spPr>
      </p:pic>
      <p:sp>
        <p:nvSpPr>
          <p:cNvPr id="33" name="Заголовок 1"/>
          <p:cNvSpPr txBox="1"/>
          <p:nvPr/>
        </p:nvSpPr>
        <p:spPr bwMode="auto">
          <a:xfrm>
            <a:off x="538534" y="125819"/>
            <a:ext cx="9168248" cy="857492"/>
          </a:xfrm>
          <a:prstGeom prst="rect">
            <a:avLst/>
          </a:prstGeom>
          <a:ln>
            <a:noFill/>
          </a:ln>
        </p:spPr>
        <p:txBody>
          <a:bodyPr vert="horz" lIns="65325" tIns="32662" rIns="65325" bIns="32662" rtlCol="0" anchor="t">
            <a:noAutofit/>
          </a:bodyPr>
          <a:lstStyle>
            <a:lvl1pPr algn="ctr" defTabSz="914400">
              <a:lnSpc>
                <a:spcPct val="90000"/>
              </a:lnSpc>
              <a:spcBef>
                <a:spcPts val="0"/>
              </a:spcBef>
              <a:buNone/>
              <a:defRPr sz="60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ru-RU" sz="2600" dirty="0">
                <a:solidFill>
                  <a:schemeClr val="bg1"/>
                </a:solidFill>
                <a:latin typeface="Arial Black"/>
              </a:rPr>
              <a:t>Организация внеурочной деятельности в Предпринимательском классе</a:t>
            </a:r>
            <a:endParaRPr lang="ru-RU" sz="2600" b="1" dirty="0">
              <a:solidFill>
                <a:schemeClr val="bg1"/>
              </a:solidFill>
              <a:latin typeface="Arial Black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8837664-6619-4E34-B0B6-A8B4BE9F3B9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35209" t="44443" r="30729" b="22593"/>
          <a:stretch/>
        </p:blipFill>
        <p:spPr>
          <a:xfrm>
            <a:off x="1127362" y="1109130"/>
            <a:ext cx="9981150" cy="5433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2524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77323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5" name="Рисунок 14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7902505" y="2203865"/>
            <a:ext cx="3558887" cy="2001874"/>
          </a:xfrm>
          <a:prstGeom prst="rect">
            <a:avLst/>
          </a:prstGeom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3"/>
          <a:stretch/>
        </p:blipFill>
        <p:spPr bwMode="auto">
          <a:xfrm>
            <a:off x="0" y="0"/>
            <a:ext cx="10640190" cy="1063158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44" name="Скругленный прямоугольник 10"/>
          <p:cNvSpPr/>
          <p:nvPr/>
        </p:nvSpPr>
        <p:spPr bwMode="auto">
          <a:xfrm>
            <a:off x="206946" y="1260878"/>
            <a:ext cx="8421005" cy="5251538"/>
          </a:xfrm>
          <a:prstGeom prst="roundRect">
            <a:avLst>
              <a:gd name="adj" fmla="val 4961"/>
            </a:avLst>
          </a:prstGeom>
          <a:noFill/>
          <a:ln w="19050">
            <a:solidFill>
              <a:srgbClr val="00B1E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5325" tIns="32662" rIns="65325" bIns="32662"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57" name="Заголовок 1"/>
          <p:cNvSpPr txBox="1"/>
          <p:nvPr/>
        </p:nvSpPr>
        <p:spPr bwMode="auto">
          <a:xfrm>
            <a:off x="455586" y="306655"/>
            <a:ext cx="9168248" cy="570517"/>
          </a:xfrm>
          <a:prstGeom prst="rect">
            <a:avLst/>
          </a:prstGeom>
          <a:ln>
            <a:noFill/>
          </a:ln>
        </p:spPr>
        <p:txBody>
          <a:bodyPr vert="horz" lIns="65325" tIns="32662" rIns="65325" bIns="32662" rtlCol="0" anchor="t">
            <a:noAutofit/>
          </a:bodyPr>
          <a:lstStyle>
            <a:lvl1pPr algn="ctr" defTabSz="914400">
              <a:lnSpc>
                <a:spcPct val="90000"/>
              </a:lnSpc>
              <a:spcBef>
                <a:spcPts val="0"/>
              </a:spcBef>
              <a:buNone/>
              <a:defRPr sz="60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ru-RU" sz="2600" dirty="0">
                <a:solidFill>
                  <a:schemeClr val="bg1"/>
                </a:solidFill>
                <a:latin typeface="Arial Black"/>
              </a:rPr>
              <a:t>Информация о проекте на сайте </a:t>
            </a:r>
            <a:r>
              <a:rPr lang="en-US" sz="2800" b="1" dirty="0">
                <a:solidFill>
                  <a:schemeClr val="bg1"/>
                </a:solidFill>
                <a:latin typeface="Arial Black" panose="020B0A04020102020204" pitchFamily="34" charset="0"/>
              </a:rPr>
              <a:t>profil.mos.ru</a:t>
            </a:r>
            <a:r>
              <a:rPr lang="ru-RU" sz="2600" b="1" dirty="0">
                <a:solidFill>
                  <a:schemeClr val="bg1"/>
                </a:solidFill>
                <a:latin typeface="Arial Black"/>
              </a:rPr>
              <a:t>  </a:t>
            </a:r>
          </a:p>
        </p:txBody>
      </p:sp>
      <p:sp>
        <p:nvSpPr>
          <p:cNvPr id="30" name="Rectangle 37"/>
          <p:cNvSpPr/>
          <p:nvPr/>
        </p:nvSpPr>
        <p:spPr bwMode="auto">
          <a:xfrm>
            <a:off x="0" y="6629399"/>
            <a:ext cx="12191999" cy="228601"/>
          </a:xfrm>
          <a:prstGeom prst="rect">
            <a:avLst/>
          </a:prstGeom>
          <a:gradFill>
            <a:gsLst>
              <a:gs pos="0">
                <a:srgbClr val="003399"/>
              </a:gs>
              <a:gs pos="50000">
                <a:srgbClr val="309AFA"/>
              </a:gs>
              <a:gs pos="100000">
                <a:srgbClr val="89B0FA"/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grpSp>
        <p:nvGrpSpPr>
          <p:cNvPr id="18" name="Group 25"/>
          <p:cNvGrpSpPr/>
          <p:nvPr/>
        </p:nvGrpSpPr>
        <p:grpSpPr bwMode="auto">
          <a:xfrm>
            <a:off x="11663052" y="6248590"/>
            <a:ext cx="410390" cy="266602"/>
            <a:chOff x="11663391" y="6258113"/>
            <a:chExt cx="409921" cy="266298"/>
          </a:xfrm>
        </p:grpSpPr>
        <p:sp>
          <p:nvSpPr>
            <p:cNvPr id="19" name="Rectangle: Rounded Corners 26"/>
            <p:cNvSpPr/>
            <p:nvPr/>
          </p:nvSpPr>
          <p:spPr bwMode="auto">
            <a:xfrm>
              <a:off x="11733723" y="6258113"/>
              <a:ext cx="263526" cy="263525"/>
            </a:xfrm>
            <a:prstGeom prst="roundRect">
              <a:avLst>
                <a:gd name="adj" fmla="val 16667"/>
              </a:avLst>
            </a:prstGeom>
            <a:noFill/>
            <a:ln w="19050">
              <a:solidFill>
                <a:srgbClr val="309AF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20" name="TextBox 19"/>
            <p:cNvSpPr txBox="1"/>
            <p:nvPr/>
          </p:nvSpPr>
          <p:spPr bwMode="auto">
            <a:xfrm>
              <a:off x="11663391" y="6270785"/>
              <a:ext cx="409921" cy="25362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>
                <a:defRPr/>
              </a:pPr>
              <a:fld id="{593990A3-9747-46BC-98B6-D7AB359CE4E9}" type="slidenum">
                <a:rPr lang="ru-RU" sz="1050" b="1">
                  <a:solidFill>
                    <a:srgbClr val="309AFA"/>
                  </a:solidFill>
                  <a:latin typeface="Arial"/>
                  <a:ea typeface="Inter Semi Bold"/>
                  <a:cs typeface="Arial"/>
                </a:rPr>
                <a:t>12</a:t>
              </a:fld>
              <a:endParaRPr lang="ru-RU" sz="1050" b="1">
                <a:solidFill>
                  <a:srgbClr val="309AFA"/>
                </a:solidFill>
                <a:latin typeface="Arial"/>
                <a:ea typeface="Inter Semi Bold"/>
                <a:cs typeface="Arial"/>
              </a:endParaRPr>
            </a:p>
          </p:txBody>
        </p:sp>
      </p:grpSp>
      <p:pic>
        <p:nvPicPr>
          <p:cNvPr id="16" name="Рисунок 15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10245316" y="351165"/>
            <a:ext cx="1726392" cy="4068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B5EB747-8D19-4646-BA40-23C471D940FD}"/>
              </a:ext>
            </a:extLst>
          </p:cNvPr>
          <p:cNvSpPr txBox="1"/>
          <p:nvPr/>
        </p:nvSpPr>
        <p:spPr>
          <a:xfrm>
            <a:off x="372498" y="1699537"/>
            <a:ext cx="8089900" cy="42934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1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Инженерный класс 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московской школе – это проект предпрофессионального образования, направленный на подготовку школьников к выбору инженерной профессии и успешному поступлению в технические вузы</a:t>
            </a:r>
          </a:p>
          <a:p>
            <a:endParaRPr lang="ru-RU" sz="2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1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Цели </a:t>
            </a:r>
          </a:p>
          <a:p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1) </a:t>
            </a:r>
            <a:r>
              <a:rPr lang="ru-RU" sz="21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инженерного мышления и </a:t>
            </a:r>
            <a:r>
              <a:rPr lang="ru-RU" sz="21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подготовка специалистов, способных адаптироваться и работать в высокотехнологичных отраслях экономики</a:t>
            </a:r>
          </a:p>
          <a:p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2) Освоение технологии решения творческих задач, моделирования, конструирования, прототипирования и программирования, овладение основными алгоритмами и опытом проектно-исследовательской деятельности</a:t>
            </a:r>
            <a:endParaRPr lang="ru-RU" sz="21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Picture background">
            <a:extLst>
              <a:ext uri="{FF2B5EF4-FFF2-40B4-BE49-F238E27FC236}">
                <a16:creationId xmlns:a16="http://schemas.microsoft.com/office/drawing/2014/main" id="{58C1A70F-02C8-4B34-AAC3-A35D2D5C22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8180" y="2118170"/>
            <a:ext cx="3113528" cy="2077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Picture background">
            <a:extLst>
              <a:ext uri="{FF2B5EF4-FFF2-40B4-BE49-F238E27FC236}">
                <a16:creationId xmlns:a16="http://schemas.microsoft.com/office/drawing/2014/main" id="{272A6A9A-CBC9-4374-8186-1701DFC880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0440" y="4309666"/>
            <a:ext cx="3136478" cy="1036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81666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5" name="Рисунок 14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12210276" cy="6868280"/>
          </a:xfrm>
          <a:prstGeom prst="rect">
            <a:avLst/>
          </a:prstGeom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3"/>
          <a:stretch/>
        </p:blipFill>
        <p:spPr bwMode="auto">
          <a:xfrm>
            <a:off x="0" y="0"/>
            <a:ext cx="10640190" cy="1063158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44" name="Скругленный прямоугольник 10"/>
          <p:cNvSpPr/>
          <p:nvPr/>
        </p:nvSpPr>
        <p:spPr bwMode="auto">
          <a:xfrm>
            <a:off x="217490" y="1260878"/>
            <a:ext cx="11439824" cy="5251538"/>
          </a:xfrm>
          <a:prstGeom prst="roundRect">
            <a:avLst>
              <a:gd name="adj" fmla="val 4961"/>
            </a:avLst>
          </a:prstGeom>
          <a:noFill/>
          <a:ln w="19050">
            <a:solidFill>
              <a:srgbClr val="00B1E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5325" tIns="32662" rIns="65325" bIns="32662"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57" name="Заголовок 1"/>
          <p:cNvSpPr txBox="1"/>
          <p:nvPr/>
        </p:nvSpPr>
        <p:spPr bwMode="auto">
          <a:xfrm>
            <a:off x="455585" y="152535"/>
            <a:ext cx="9168248" cy="854343"/>
          </a:xfrm>
          <a:prstGeom prst="rect">
            <a:avLst/>
          </a:prstGeom>
          <a:ln>
            <a:noFill/>
          </a:ln>
        </p:spPr>
        <p:txBody>
          <a:bodyPr vert="horz" lIns="65325" tIns="32662" rIns="65325" bIns="32662" rtlCol="0" anchor="t">
            <a:noAutofit/>
          </a:bodyPr>
          <a:lstStyle>
            <a:lvl1pPr algn="ctr" defTabSz="914400">
              <a:lnSpc>
                <a:spcPct val="90000"/>
              </a:lnSpc>
              <a:spcBef>
                <a:spcPts val="0"/>
              </a:spcBef>
              <a:buNone/>
              <a:defRPr sz="60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ru-RU" sz="2600" dirty="0">
                <a:solidFill>
                  <a:schemeClr val="bg1"/>
                </a:solidFill>
                <a:latin typeface="Arial Black"/>
              </a:rPr>
              <a:t>Критерии приема в </a:t>
            </a:r>
          </a:p>
          <a:p>
            <a:pPr algn="l">
              <a:defRPr/>
            </a:pPr>
            <a:r>
              <a:rPr lang="ru-RU" sz="2600" dirty="0">
                <a:solidFill>
                  <a:schemeClr val="bg1"/>
                </a:solidFill>
                <a:latin typeface="Arial Black"/>
              </a:rPr>
              <a:t>Инженерный класс в 2026/2027 </a:t>
            </a:r>
            <a:r>
              <a:rPr lang="ru-RU" sz="2600" dirty="0" err="1">
                <a:solidFill>
                  <a:schemeClr val="bg1"/>
                </a:solidFill>
                <a:latin typeface="Arial Black"/>
              </a:rPr>
              <a:t>уч.г</a:t>
            </a:r>
            <a:r>
              <a:rPr lang="ru-RU" sz="2600" dirty="0">
                <a:solidFill>
                  <a:schemeClr val="bg1"/>
                </a:solidFill>
                <a:latin typeface="Arial Black"/>
              </a:rPr>
              <a:t>.</a:t>
            </a:r>
            <a:endParaRPr lang="ru-RU" sz="2600" b="1" dirty="0">
              <a:solidFill>
                <a:schemeClr val="bg1"/>
              </a:solidFill>
              <a:latin typeface="Arial Black"/>
            </a:endParaRPr>
          </a:p>
        </p:txBody>
      </p:sp>
      <p:sp>
        <p:nvSpPr>
          <p:cNvPr id="30" name="Rectangle 37"/>
          <p:cNvSpPr/>
          <p:nvPr/>
        </p:nvSpPr>
        <p:spPr bwMode="auto">
          <a:xfrm>
            <a:off x="0" y="6616110"/>
            <a:ext cx="12191999" cy="228601"/>
          </a:xfrm>
          <a:prstGeom prst="rect">
            <a:avLst/>
          </a:prstGeom>
          <a:gradFill>
            <a:gsLst>
              <a:gs pos="0">
                <a:srgbClr val="003399"/>
              </a:gs>
              <a:gs pos="50000">
                <a:srgbClr val="309AFA"/>
              </a:gs>
              <a:gs pos="100000">
                <a:srgbClr val="89B0FA"/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grpSp>
        <p:nvGrpSpPr>
          <p:cNvPr id="18" name="Group 25"/>
          <p:cNvGrpSpPr/>
          <p:nvPr/>
        </p:nvGrpSpPr>
        <p:grpSpPr bwMode="auto">
          <a:xfrm>
            <a:off x="11663052" y="6248590"/>
            <a:ext cx="410390" cy="266602"/>
            <a:chOff x="11663391" y="6258113"/>
            <a:chExt cx="409921" cy="266298"/>
          </a:xfrm>
        </p:grpSpPr>
        <p:sp>
          <p:nvSpPr>
            <p:cNvPr id="19" name="Rectangle: Rounded Corners 26"/>
            <p:cNvSpPr/>
            <p:nvPr/>
          </p:nvSpPr>
          <p:spPr bwMode="auto">
            <a:xfrm>
              <a:off x="11733723" y="6258113"/>
              <a:ext cx="263526" cy="263525"/>
            </a:xfrm>
            <a:prstGeom prst="roundRect">
              <a:avLst>
                <a:gd name="adj" fmla="val 16667"/>
              </a:avLst>
            </a:prstGeom>
            <a:noFill/>
            <a:ln w="19050">
              <a:solidFill>
                <a:srgbClr val="309AF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20" name="TextBox 19"/>
            <p:cNvSpPr txBox="1"/>
            <p:nvPr/>
          </p:nvSpPr>
          <p:spPr bwMode="auto">
            <a:xfrm>
              <a:off x="11663391" y="6270785"/>
              <a:ext cx="409921" cy="25362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>
                <a:defRPr/>
              </a:pPr>
              <a:fld id="{593990A3-9747-46BC-98B6-D7AB359CE4E9}" type="slidenum">
                <a:rPr lang="ru-RU" sz="1050" b="1">
                  <a:solidFill>
                    <a:srgbClr val="309AFA"/>
                  </a:solidFill>
                  <a:latin typeface="Arial"/>
                  <a:ea typeface="Inter Semi Bold"/>
                  <a:cs typeface="Arial"/>
                </a:rPr>
                <a:t>13</a:t>
              </a:fld>
              <a:endParaRPr lang="ru-RU" sz="1050" b="1">
                <a:solidFill>
                  <a:srgbClr val="309AFA"/>
                </a:solidFill>
                <a:latin typeface="Arial"/>
                <a:ea typeface="Inter Semi Bold"/>
                <a:cs typeface="Arial"/>
              </a:endParaRPr>
            </a:p>
          </p:txBody>
        </p:sp>
      </p:grpSp>
      <p:pic>
        <p:nvPicPr>
          <p:cNvPr id="16" name="Рисунок 15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10245316" y="351165"/>
            <a:ext cx="1726392" cy="406800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C719A2CF-7C8D-494A-A338-8B1A6867EE1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36086" t="28496" r="29631" b="27730"/>
          <a:stretch/>
        </p:blipFill>
        <p:spPr>
          <a:xfrm>
            <a:off x="289919" y="1984372"/>
            <a:ext cx="5781279" cy="4152340"/>
          </a:xfrm>
          <a:prstGeom prst="rect">
            <a:avLst/>
          </a:prstGeom>
        </p:spPr>
      </p:pic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9BAEC72C-F4BF-4D84-97AC-1543569504F9}"/>
              </a:ext>
            </a:extLst>
          </p:cNvPr>
          <p:cNvSpPr/>
          <p:nvPr/>
        </p:nvSpPr>
        <p:spPr>
          <a:xfrm>
            <a:off x="2244940" y="3215903"/>
            <a:ext cx="3692462" cy="256957"/>
          </a:xfrm>
          <a:prstGeom prst="rect">
            <a:avLst/>
          </a:prstGeom>
          <a:solidFill>
            <a:srgbClr val="C00000">
              <a:alpha val="39000"/>
            </a:srgbClr>
          </a:solidFill>
        </p:spPr>
        <p:txBody>
          <a:bodyPr rtlCol="0" anchor="ctr"/>
          <a:lstStyle/>
          <a:p>
            <a:pPr algn="l"/>
            <a:endParaRPr lang="ru-RU" sz="1200" dirty="0"/>
          </a:p>
        </p:txBody>
      </p:sp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id="{9BAEC72C-F4BF-4D84-97AC-1543569504F9}"/>
              </a:ext>
            </a:extLst>
          </p:cNvPr>
          <p:cNvSpPr/>
          <p:nvPr/>
        </p:nvSpPr>
        <p:spPr>
          <a:xfrm>
            <a:off x="1502196" y="3596019"/>
            <a:ext cx="4435206" cy="254000"/>
          </a:xfrm>
          <a:prstGeom prst="rect">
            <a:avLst/>
          </a:prstGeom>
          <a:solidFill>
            <a:srgbClr val="C00000">
              <a:alpha val="39000"/>
            </a:srgbClr>
          </a:solidFill>
        </p:spPr>
        <p:txBody>
          <a:bodyPr rtlCol="0" anchor="ctr"/>
          <a:lstStyle/>
          <a:p>
            <a:pPr algn="l"/>
            <a:endParaRPr lang="ru-RU" sz="1200" dirty="0"/>
          </a:p>
        </p:txBody>
      </p:sp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9BAEC72C-F4BF-4D84-97AC-1543569504F9}"/>
              </a:ext>
            </a:extLst>
          </p:cNvPr>
          <p:cNvSpPr/>
          <p:nvPr/>
        </p:nvSpPr>
        <p:spPr>
          <a:xfrm>
            <a:off x="388214" y="3850019"/>
            <a:ext cx="2214463" cy="254000"/>
          </a:xfrm>
          <a:prstGeom prst="rect">
            <a:avLst/>
          </a:prstGeom>
          <a:solidFill>
            <a:srgbClr val="C00000">
              <a:alpha val="39000"/>
            </a:srgbClr>
          </a:solidFill>
        </p:spPr>
        <p:txBody>
          <a:bodyPr rtlCol="0" anchor="ctr"/>
          <a:lstStyle/>
          <a:p>
            <a:pPr algn="l"/>
            <a:endParaRPr lang="ru-RU" sz="1200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CB6B86F-E209-4D1A-B5A5-B38790B39D1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35768" t="31082" r="29035" b="34551"/>
          <a:stretch/>
        </p:blipFill>
        <p:spPr>
          <a:xfrm>
            <a:off x="5948053" y="2148399"/>
            <a:ext cx="5668213" cy="3113167"/>
          </a:xfrm>
          <a:prstGeom prst="rect">
            <a:avLst/>
          </a:prstGeom>
        </p:spPr>
      </p:pic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9BAEC72C-F4BF-4D84-97AC-1543569504F9}"/>
              </a:ext>
            </a:extLst>
          </p:cNvPr>
          <p:cNvSpPr/>
          <p:nvPr/>
        </p:nvSpPr>
        <p:spPr>
          <a:xfrm>
            <a:off x="1114450" y="5903525"/>
            <a:ext cx="4822952" cy="233187"/>
          </a:xfrm>
          <a:prstGeom prst="rect">
            <a:avLst/>
          </a:prstGeom>
          <a:solidFill>
            <a:srgbClr val="C00000">
              <a:alpha val="39000"/>
            </a:srgbClr>
          </a:solidFill>
        </p:spPr>
        <p:txBody>
          <a:bodyPr rtlCol="0" anchor="ctr"/>
          <a:lstStyle/>
          <a:p>
            <a:pPr algn="l"/>
            <a:endParaRPr lang="ru-RU" sz="1200" dirty="0"/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5E1FE61C-3669-4928-A4D6-99E0397D80B4}"/>
              </a:ext>
            </a:extLst>
          </p:cNvPr>
          <p:cNvSpPr/>
          <p:nvPr/>
        </p:nvSpPr>
        <p:spPr bwMode="auto">
          <a:xfrm>
            <a:off x="6070269" y="2284916"/>
            <a:ext cx="5340769" cy="557938"/>
          </a:xfrm>
          <a:prstGeom prst="rect">
            <a:avLst/>
          </a:prstGeom>
          <a:solidFill>
            <a:srgbClr val="C00000">
              <a:alpha val="39000"/>
            </a:srgbClr>
          </a:solidFill>
        </p:spPr>
        <p:txBody>
          <a:bodyPr rtlCol="0" anchor="ctr"/>
          <a:lstStyle/>
          <a:p>
            <a:pPr algn="l"/>
            <a:endParaRPr lang="ru-RU" sz="12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91704FE-119C-4B30-B4AB-DE098BF38D35}"/>
              </a:ext>
            </a:extLst>
          </p:cNvPr>
          <p:cNvSpPr txBox="1"/>
          <p:nvPr/>
        </p:nvSpPr>
        <p:spPr>
          <a:xfrm>
            <a:off x="661417" y="1417320"/>
            <a:ext cx="8848343" cy="36933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Приказ Департамента образования и науки г. Москвы №Пр-836 от 27 августа 2025 г.</a:t>
            </a:r>
          </a:p>
        </p:txBody>
      </p:sp>
    </p:spTree>
    <p:extLst>
      <p:ext uri="{BB962C8B-B14F-4D97-AF65-F5344CB8AC3E}">
        <p14:creationId xmlns:p14="http://schemas.microsoft.com/office/powerpoint/2010/main" val="32790397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9" name="Рисунок 28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12210276" cy="686828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10245316" y="351165"/>
            <a:ext cx="1726392" cy="406800"/>
          </a:xfrm>
          <a:prstGeom prst="rect">
            <a:avLst/>
          </a:prstGeom>
        </p:spPr>
      </p:pic>
      <p:sp>
        <p:nvSpPr>
          <p:cNvPr id="31" name="Rectangle 30"/>
          <p:cNvSpPr/>
          <p:nvPr/>
        </p:nvSpPr>
        <p:spPr bwMode="auto">
          <a:xfrm>
            <a:off x="-5134" y="0"/>
            <a:ext cx="6896099" cy="6858000"/>
          </a:xfrm>
          <a:prstGeom prst="rect">
            <a:avLst/>
          </a:prstGeom>
          <a:gradFill>
            <a:gsLst>
              <a:gs pos="0">
                <a:srgbClr val="75DBFF">
                  <a:alpha val="56000"/>
                </a:srgbClr>
              </a:gs>
              <a:gs pos="100000">
                <a:srgbClr val="00B1EF">
                  <a:alpha val="1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/>
          <a:stretch/>
        </p:blipFill>
        <p:spPr bwMode="auto">
          <a:xfrm>
            <a:off x="0" y="18769"/>
            <a:ext cx="10640190" cy="1063158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33" name="Заголовок 1"/>
          <p:cNvSpPr txBox="1"/>
          <p:nvPr/>
        </p:nvSpPr>
        <p:spPr bwMode="auto">
          <a:xfrm>
            <a:off x="604419" y="263513"/>
            <a:ext cx="9248722" cy="565007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ctr" defTabSz="914400">
              <a:lnSpc>
                <a:spcPct val="90000"/>
              </a:lnSpc>
              <a:spcBef>
                <a:spcPts val="0"/>
              </a:spcBef>
              <a:buNone/>
              <a:defRPr sz="60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defTabSz="911225">
              <a:defRPr/>
            </a:pPr>
            <a:r>
              <a:rPr lang="ru-RU" sz="2600" dirty="0">
                <a:solidFill>
                  <a:schemeClr val="bg1"/>
                </a:solidFill>
                <a:latin typeface="Arial Black"/>
              </a:rPr>
              <a:t>Учебный план Инженерного класса</a:t>
            </a:r>
            <a:endParaRPr dirty="0"/>
          </a:p>
        </p:txBody>
      </p:sp>
      <p:sp>
        <p:nvSpPr>
          <p:cNvPr id="40" name="Rectangle 37"/>
          <p:cNvSpPr/>
          <p:nvPr/>
        </p:nvSpPr>
        <p:spPr bwMode="auto">
          <a:xfrm>
            <a:off x="0" y="6629399"/>
            <a:ext cx="12191999" cy="228601"/>
          </a:xfrm>
          <a:prstGeom prst="rect">
            <a:avLst/>
          </a:prstGeom>
          <a:gradFill>
            <a:gsLst>
              <a:gs pos="0">
                <a:srgbClr val="003399"/>
              </a:gs>
              <a:gs pos="50000">
                <a:srgbClr val="309AFA"/>
              </a:gs>
              <a:gs pos="100000">
                <a:srgbClr val="89B0FA"/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grpSp>
        <p:nvGrpSpPr>
          <p:cNvPr id="38" name="Group 25"/>
          <p:cNvGrpSpPr/>
          <p:nvPr/>
        </p:nvGrpSpPr>
        <p:grpSpPr bwMode="auto">
          <a:xfrm>
            <a:off x="11663052" y="6248590"/>
            <a:ext cx="410390" cy="266602"/>
            <a:chOff x="11663391" y="6258113"/>
            <a:chExt cx="409921" cy="266298"/>
          </a:xfrm>
        </p:grpSpPr>
        <p:sp>
          <p:nvSpPr>
            <p:cNvPr id="39" name="Rectangle: Rounded Corners 26"/>
            <p:cNvSpPr/>
            <p:nvPr/>
          </p:nvSpPr>
          <p:spPr bwMode="auto">
            <a:xfrm>
              <a:off x="11733723" y="6258113"/>
              <a:ext cx="263526" cy="263525"/>
            </a:xfrm>
            <a:prstGeom prst="roundRect">
              <a:avLst>
                <a:gd name="adj" fmla="val 16667"/>
              </a:avLst>
            </a:prstGeom>
            <a:noFill/>
            <a:ln w="19050">
              <a:solidFill>
                <a:srgbClr val="309AF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41" name="TextBox 40"/>
            <p:cNvSpPr txBox="1"/>
            <p:nvPr/>
          </p:nvSpPr>
          <p:spPr bwMode="auto">
            <a:xfrm>
              <a:off x="11663391" y="6270785"/>
              <a:ext cx="409921" cy="25362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>
                <a:defRPr/>
              </a:pPr>
              <a:fld id="{593990A3-9747-46BC-98B6-D7AB359CE4E9}" type="slidenum">
                <a:rPr lang="ru-RU" sz="1050" b="1">
                  <a:solidFill>
                    <a:srgbClr val="309AFA"/>
                  </a:solidFill>
                  <a:latin typeface="Arial"/>
                  <a:ea typeface="Inter Semi Bold"/>
                  <a:cs typeface="Arial"/>
                </a:rPr>
                <a:t>14</a:t>
              </a:fld>
              <a:endParaRPr lang="ru-RU" sz="1050" b="1">
                <a:solidFill>
                  <a:srgbClr val="309AFA"/>
                </a:solidFill>
                <a:latin typeface="Arial"/>
                <a:ea typeface="Inter Semi Bold"/>
                <a:cs typeface="Arial"/>
              </a:endParaRPr>
            </a:p>
          </p:txBody>
        </p:sp>
      </p:grpSp>
      <p:graphicFrame>
        <p:nvGraphicFramePr>
          <p:cNvPr id="30" name="Таблица 2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38790406"/>
              </p:ext>
            </p:extLst>
          </p:nvPr>
        </p:nvGraphicFramePr>
        <p:xfrm>
          <a:off x="338475" y="1320195"/>
          <a:ext cx="5432076" cy="503787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058436">
                  <a:extLst>
                    <a:ext uri="{9D8B030D-6E8A-4147-A177-3AD203B41FA5}">
                      <a16:colId xmlns:a16="http://schemas.microsoft.com/office/drawing/2014/main" val="3774064666"/>
                    </a:ext>
                  </a:extLst>
                </a:gridCol>
                <a:gridCol w="1058436">
                  <a:extLst>
                    <a:ext uri="{9D8B030D-6E8A-4147-A177-3AD203B41FA5}">
                      <a16:colId xmlns:a16="http://schemas.microsoft.com/office/drawing/2014/main" val="2854721198"/>
                    </a:ext>
                  </a:extLst>
                </a:gridCol>
                <a:gridCol w="608654">
                  <a:extLst>
                    <a:ext uri="{9D8B030D-6E8A-4147-A177-3AD203B41FA5}">
                      <a16:colId xmlns:a16="http://schemas.microsoft.com/office/drawing/2014/main" val="1973776422"/>
                    </a:ext>
                  </a:extLst>
                </a:gridCol>
                <a:gridCol w="470345">
                  <a:extLst>
                    <a:ext uri="{9D8B030D-6E8A-4147-A177-3AD203B41FA5}">
                      <a16:colId xmlns:a16="http://schemas.microsoft.com/office/drawing/2014/main" val="1649669586"/>
                    </a:ext>
                  </a:extLst>
                </a:gridCol>
                <a:gridCol w="452673">
                  <a:extLst>
                    <a:ext uri="{9D8B030D-6E8A-4147-A177-3AD203B41FA5}">
                      <a16:colId xmlns:a16="http://schemas.microsoft.com/office/drawing/2014/main" val="2074900774"/>
                    </a:ext>
                  </a:extLst>
                </a:gridCol>
                <a:gridCol w="488887">
                  <a:extLst>
                    <a:ext uri="{9D8B030D-6E8A-4147-A177-3AD203B41FA5}">
                      <a16:colId xmlns:a16="http://schemas.microsoft.com/office/drawing/2014/main" val="2252095321"/>
                    </a:ext>
                  </a:extLst>
                </a:gridCol>
                <a:gridCol w="434567">
                  <a:extLst>
                    <a:ext uri="{9D8B030D-6E8A-4147-A177-3AD203B41FA5}">
                      <a16:colId xmlns:a16="http://schemas.microsoft.com/office/drawing/2014/main" val="1099609797"/>
                    </a:ext>
                  </a:extLst>
                </a:gridCol>
                <a:gridCol w="654711">
                  <a:extLst>
                    <a:ext uri="{9D8B030D-6E8A-4147-A177-3AD203B41FA5}">
                      <a16:colId xmlns:a16="http://schemas.microsoft.com/office/drawing/2014/main" val="96689967"/>
                    </a:ext>
                  </a:extLst>
                </a:gridCol>
                <a:gridCol w="205367">
                  <a:extLst>
                    <a:ext uri="{9D8B030D-6E8A-4147-A177-3AD203B41FA5}">
                      <a16:colId xmlns:a16="http://schemas.microsoft.com/office/drawing/2014/main" val="4197817405"/>
                    </a:ext>
                  </a:extLst>
                </a:gridCol>
              </a:tblGrid>
              <a:tr h="750172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Предметные области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68" marR="6568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Наименования учебных предметов, учебных курсов, модулей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68" marR="6568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Уровень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68" marR="6568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класс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68" marR="6568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 класс</a:t>
                      </a:r>
                    </a:p>
                  </a:txBody>
                  <a:tcPr marL="6568" marR="6568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Общее кол-во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часов за уровень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68" marR="6568" marT="0" marB="0" anchor="ctr"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6568" marR="6568" marT="0" marB="0" anchor="ctr"/>
                </a:tc>
                <a:extLst>
                  <a:ext uri="{0D108BD9-81ED-4DB2-BD59-A6C34878D82A}">
                    <a16:rowId xmlns:a16="http://schemas.microsoft.com/office/drawing/2014/main" val="1858042553"/>
                  </a:ext>
                </a:extLst>
              </a:tr>
              <a:tr h="39444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1п/г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68" marR="656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2п/г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68" marR="656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1п/г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68" marR="656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2п/г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68" marR="656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68" marR="6568" marT="0" marB="0" anchor="ctr"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6568" marR="6568" marT="0" marB="0" anchor="ctr"/>
                </a:tc>
                <a:extLst>
                  <a:ext uri="{0D108BD9-81ED-4DB2-BD59-A6C34878D82A}">
                    <a16:rowId xmlns:a16="http://schemas.microsoft.com/office/drawing/2014/main" val="2620996729"/>
                  </a:ext>
                </a:extLst>
              </a:tr>
              <a:tr h="394442">
                <a:tc gridSpan="9">
                  <a:txBody>
                    <a:bodyPr/>
                    <a:lstStyle/>
                    <a:p>
                      <a:endParaRPr lang="ru-RU" dirty="0"/>
                    </a:p>
                  </a:txBody>
                  <a:tcPr marL="6568" marR="6568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4247059"/>
                  </a:ext>
                </a:extLst>
              </a:tr>
              <a:tr h="394442"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Русский язык и 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литература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68" marR="6568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Русский язык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68" marR="656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68" marR="656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68" marR="656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68" marR="656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68" marR="656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68" marR="656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136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68" marR="6568" marT="0" marB="0" anchor="ctr"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6568" marR="6568" marT="0" marB="0" anchor="ctr"/>
                </a:tc>
                <a:extLst>
                  <a:ext uri="{0D108BD9-81ED-4DB2-BD59-A6C34878D82A}">
                    <a16:rowId xmlns:a16="http://schemas.microsoft.com/office/drawing/2014/main" val="769745043"/>
                  </a:ext>
                </a:extLst>
              </a:tr>
              <a:tr h="39444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Литература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68" marR="656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68" marR="656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68" marR="656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68" marR="656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68" marR="656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68" marR="656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204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68" marR="6568" marT="0" marB="0" anchor="ctr"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6568" marR="6568" marT="0" marB="0" anchor="ctr"/>
                </a:tc>
                <a:extLst>
                  <a:ext uri="{0D108BD9-81ED-4DB2-BD59-A6C34878D82A}">
                    <a16:rowId xmlns:a16="http://schemas.microsoft.com/office/drawing/2014/main" val="3899723228"/>
                  </a:ext>
                </a:extLst>
              </a:tr>
              <a:tr h="56262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Иностранные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языки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68" marR="6568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Иностранный (английский) язык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68" marR="656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б</a:t>
                      </a:r>
                    </a:p>
                  </a:txBody>
                  <a:tcPr marL="6568" marR="6568" marT="0" marB="0" anchor="ctr"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6568" marR="6568" marT="0" marB="0" anchor="ctr"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6568" marR="6568" marT="0" marB="0" anchor="ctr"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6568" marR="6568" marT="0" marB="0" anchor="ctr"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6568" marR="6568" marT="0" marB="0" anchor="ctr"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204</a:t>
                      </a:r>
                    </a:p>
                  </a:txBody>
                  <a:tcPr marL="6568" marR="6568" marT="0" marB="0" anchor="ctr"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6568" marR="6568" marT="0" marB="0" anchor="ctr"/>
                </a:tc>
                <a:extLst>
                  <a:ext uri="{0D108BD9-81ED-4DB2-BD59-A6C34878D82A}">
                    <a16:rowId xmlns:a16="http://schemas.microsoft.com/office/drawing/2014/main" val="910212785"/>
                  </a:ext>
                </a:extLst>
              </a:tr>
              <a:tr h="394442">
                <a:tc rowSpan="5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Математика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68" marR="6568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Математика: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68" marR="656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68" marR="656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68" marR="6568" marT="0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68" marR="6568" marT="0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68" marR="6568" marT="0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68" marR="6568" marT="0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544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68" marR="6568" marT="0" marB="0" anchor="ctr"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6568" marR="6568" marT="0" marB="0" anchor="ctr"/>
                </a:tc>
                <a:extLst>
                  <a:ext uri="{0D108BD9-81ED-4DB2-BD59-A6C34878D82A}">
                    <a16:rowId xmlns:a16="http://schemas.microsoft.com/office/drawing/2014/main" val="1484452709"/>
                  </a:ext>
                </a:extLst>
              </a:tr>
              <a:tr h="56953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Алгебра и начала математического анализа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68" marR="656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68" marR="656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68" marR="656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68" marR="656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68" marR="656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68" marR="656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272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68" marR="6568" marT="0" marB="0" anchor="ctr"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  </a:t>
                      </a:r>
                    </a:p>
                  </a:txBody>
                  <a:tcPr marL="6568" marR="6568" marT="0" marB="0" anchor="ctr"/>
                </a:tc>
                <a:extLst>
                  <a:ext uri="{0D108BD9-81ED-4DB2-BD59-A6C34878D82A}">
                    <a16:rowId xmlns:a16="http://schemas.microsoft.com/office/drawing/2014/main" val="1216790149"/>
                  </a:ext>
                </a:extLst>
              </a:tr>
              <a:tr h="39444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Геометрия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68" marR="656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68" marR="656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68" marR="656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68" marR="656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68" marR="656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68" marR="656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204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68" marR="6568" marT="0" marB="0" anchor="ctr"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6568" marR="6568" marT="0" marB="0" anchor="ctr"/>
                </a:tc>
                <a:extLst>
                  <a:ext uri="{0D108BD9-81ED-4DB2-BD59-A6C34878D82A}">
                    <a16:rowId xmlns:a16="http://schemas.microsoft.com/office/drawing/2014/main" val="1531995515"/>
                  </a:ext>
                </a:extLst>
              </a:tr>
              <a:tr h="39444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Вероятность и статистика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68" marR="656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68" marR="656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68" marR="656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68" marR="656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68" marR="656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68" marR="656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68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68" marR="6568" marT="0" marB="0" anchor="ctr"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6568" marR="6568" marT="0" marB="0" anchor="ctr"/>
                </a:tc>
                <a:extLst>
                  <a:ext uri="{0D108BD9-81ED-4DB2-BD59-A6C34878D82A}">
                    <a16:rowId xmlns:a16="http://schemas.microsoft.com/office/drawing/2014/main" val="1322915058"/>
                  </a:ext>
                </a:extLst>
              </a:tr>
              <a:tr h="39444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Информатика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68" marR="656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у</a:t>
                      </a:r>
                    </a:p>
                  </a:txBody>
                  <a:tcPr marL="6568" marR="6568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kumimoji="0" lang="ru-RU" sz="1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68" marR="6568" marT="0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kumimoji="0" lang="ru-RU" sz="1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68" marR="6568" marT="0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kumimoji="0" lang="ru-RU" sz="1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68" marR="6568" marT="0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6568" marR="6568" marT="0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204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68" marR="6568" marT="0" marB="0" anchor="ctr"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6568" marR="6568" marT="0" marB="0" anchor="ctr"/>
                </a:tc>
                <a:extLst>
                  <a:ext uri="{0D108BD9-81ED-4DB2-BD59-A6C34878D82A}">
                    <a16:rowId xmlns:a16="http://schemas.microsoft.com/office/drawing/2014/main" val="1762154503"/>
                  </a:ext>
                </a:extLst>
              </a:tr>
            </a:tbl>
          </a:graphicData>
        </a:graphic>
      </p:graphicFrame>
      <p:graphicFrame>
        <p:nvGraphicFramePr>
          <p:cNvPr id="35" name="Таблица 3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03996094"/>
              </p:ext>
            </p:extLst>
          </p:nvPr>
        </p:nvGraphicFramePr>
        <p:xfrm>
          <a:off x="6123890" y="1326671"/>
          <a:ext cx="5463012" cy="505311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064464">
                  <a:extLst>
                    <a:ext uri="{9D8B030D-6E8A-4147-A177-3AD203B41FA5}">
                      <a16:colId xmlns:a16="http://schemas.microsoft.com/office/drawing/2014/main" val="3378610689"/>
                    </a:ext>
                  </a:extLst>
                </a:gridCol>
                <a:gridCol w="1064464">
                  <a:extLst>
                    <a:ext uri="{9D8B030D-6E8A-4147-A177-3AD203B41FA5}">
                      <a16:colId xmlns:a16="http://schemas.microsoft.com/office/drawing/2014/main" val="1073745739"/>
                    </a:ext>
                  </a:extLst>
                </a:gridCol>
                <a:gridCol w="612120">
                  <a:extLst>
                    <a:ext uri="{9D8B030D-6E8A-4147-A177-3AD203B41FA5}">
                      <a16:colId xmlns:a16="http://schemas.microsoft.com/office/drawing/2014/main" val="3043338957"/>
                    </a:ext>
                  </a:extLst>
                </a:gridCol>
                <a:gridCol w="443493">
                  <a:extLst>
                    <a:ext uri="{9D8B030D-6E8A-4147-A177-3AD203B41FA5}">
                      <a16:colId xmlns:a16="http://schemas.microsoft.com/office/drawing/2014/main" val="1846003177"/>
                    </a:ext>
                  </a:extLst>
                </a:gridCol>
                <a:gridCol w="455694">
                  <a:extLst>
                    <a:ext uri="{9D8B030D-6E8A-4147-A177-3AD203B41FA5}">
                      <a16:colId xmlns:a16="http://schemas.microsoft.com/office/drawing/2014/main" val="2564039932"/>
                    </a:ext>
                  </a:extLst>
                </a:gridCol>
                <a:gridCol w="492150">
                  <a:extLst>
                    <a:ext uri="{9D8B030D-6E8A-4147-A177-3AD203B41FA5}">
                      <a16:colId xmlns:a16="http://schemas.microsoft.com/office/drawing/2014/main" val="52938755"/>
                    </a:ext>
                  </a:extLst>
                </a:gridCol>
                <a:gridCol w="501263">
                  <a:extLst>
                    <a:ext uri="{9D8B030D-6E8A-4147-A177-3AD203B41FA5}">
                      <a16:colId xmlns:a16="http://schemas.microsoft.com/office/drawing/2014/main" val="3348689857"/>
                    </a:ext>
                  </a:extLst>
                </a:gridCol>
                <a:gridCol w="622828">
                  <a:extLst>
                    <a:ext uri="{9D8B030D-6E8A-4147-A177-3AD203B41FA5}">
                      <a16:colId xmlns:a16="http://schemas.microsoft.com/office/drawing/2014/main" val="926371190"/>
                    </a:ext>
                  </a:extLst>
                </a:gridCol>
                <a:gridCol w="206536">
                  <a:extLst>
                    <a:ext uri="{9D8B030D-6E8A-4147-A177-3AD203B41FA5}">
                      <a16:colId xmlns:a16="http://schemas.microsoft.com/office/drawing/2014/main" val="2884218774"/>
                    </a:ext>
                  </a:extLst>
                </a:gridCol>
              </a:tblGrid>
              <a:tr h="318880">
                <a:tc rowSpan="3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Общественно-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научные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предметы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68" marR="6568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История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68" marR="656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68" marR="656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68" marR="656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68" marR="656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68" marR="656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68" marR="656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136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68" marR="6568" marT="0" marB="0" anchor="ctr"/>
                </a:tc>
                <a:tc>
                  <a:txBody>
                    <a:bodyPr/>
                    <a:lstStyle/>
                    <a:p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68" marR="6568" marT="0" marB="0" anchor="ctr"/>
                </a:tc>
                <a:extLst>
                  <a:ext uri="{0D108BD9-81ED-4DB2-BD59-A6C34878D82A}">
                    <a16:rowId xmlns:a16="http://schemas.microsoft.com/office/drawing/2014/main" val="529644914"/>
                  </a:ext>
                </a:extLst>
              </a:tr>
              <a:tr h="53631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Обществознание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68" marR="656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б</a:t>
                      </a:r>
                    </a:p>
                  </a:txBody>
                  <a:tcPr marL="6568" marR="656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6568" marR="6568" marT="0" marB="0" anchor="ctr"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6568" marR="6568" marT="0" marB="0" anchor="ctr"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6568" marR="6568" marT="0" marB="0" anchor="ctr"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6568" marR="6568" marT="0" marB="0" anchor="ctr"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136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68" marR="6568" marT="0" marB="0" anchor="ctr"/>
                </a:tc>
                <a:tc>
                  <a:txBody>
                    <a:bodyPr/>
                    <a:lstStyle/>
                    <a:p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68" marR="6568" marT="0" marB="0" anchor="ctr"/>
                </a:tc>
                <a:extLst>
                  <a:ext uri="{0D108BD9-81ED-4DB2-BD59-A6C34878D82A}">
                    <a16:rowId xmlns:a16="http://schemas.microsoft.com/office/drawing/2014/main" val="1100371826"/>
                  </a:ext>
                </a:extLst>
              </a:tr>
              <a:tr h="31888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География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68" marR="656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68" marR="656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68" marR="656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68" marR="656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68" marR="656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68" marR="656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68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68" marR="6568" marT="0" marB="0" anchor="ctr"/>
                </a:tc>
                <a:tc>
                  <a:txBody>
                    <a:bodyPr/>
                    <a:lstStyle/>
                    <a:p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68" marR="6568" marT="0" marB="0" anchor="ctr"/>
                </a:tc>
                <a:extLst>
                  <a:ext uri="{0D108BD9-81ED-4DB2-BD59-A6C34878D82A}">
                    <a16:rowId xmlns:a16="http://schemas.microsoft.com/office/drawing/2014/main" val="191899133"/>
                  </a:ext>
                </a:extLst>
              </a:tr>
              <a:tr h="471055">
                <a:tc rowSpan="3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Естественно-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научные 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предметы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68" marR="6568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Физика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68" marR="656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у</a:t>
                      </a:r>
                    </a:p>
                  </a:txBody>
                  <a:tcPr marL="6568" marR="656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6568" marR="6568" marT="0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6568" marR="6568" marT="0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6568" marR="6568" marT="0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6568" marR="6568" marT="0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306</a:t>
                      </a:r>
                    </a:p>
                  </a:txBody>
                  <a:tcPr marL="6568" marR="6568" marT="0" marB="0" anchor="ctr"/>
                </a:tc>
                <a:tc>
                  <a:txBody>
                    <a:bodyPr/>
                    <a:lstStyle/>
                    <a:p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68" marR="6568" marT="0" marB="0"/>
                </a:tc>
                <a:extLst>
                  <a:ext uri="{0D108BD9-81ED-4DB2-BD59-A6C34878D82A}">
                    <a16:rowId xmlns:a16="http://schemas.microsoft.com/office/drawing/2014/main" val="2760640619"/>
                  </a:ext>
                </a:extLst>
              </a:tr>
              <a:tr h="36830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Биология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68" marR="656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68" marR="656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68" marR="656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68" marR="656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68" marR="656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68" marR="656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68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68" marR="6568" marT="0" marB="0" anchor="ctr"/>
                </a:tc>
                <a:tc>
                  <a:txBody>
                    <a:bodyPr/>
                    <a:lstStyle/>
                    <a:p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68" marR="6568" marT="0" marB="0"/>
                </a:tc>
                <a:extLst>
                  <a:ext uri="{0D108BD9-81ED-4DB2-BD59-A6C34878D82A}">
                    <a16:rowId xmlns:a16="http://schemas.microsoft.com/office/drawing/2014/main" val="63243929"/>
                  </a:ext>
                </a:extLst>
              </a:tr>
              <a:tr h="31137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Химия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68" marR="656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68" marR="656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68" marR="656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68" marR="656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68" marR="656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68" marR="656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68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68" marR="6568" marT="0" marB="0" anchor="ctr"/>
                </a:tc>
                <a:tc>
                  <a:txBody>
                    <a:bodyPr/>
                    <a:lstStyle/>
                    <a:p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68" marR="6568" marT="0" marB="0"/>
                </a:tc>
                <a:extLst>
                  <a:ext uri="{0D108BD9-81ED-4DB2-BD59-A6C34878D82A}">
                    <a16:rowId xmlns:a16="http://schemas.microsoft.com/office/drawing/2014/main" val="3541023039"/>
                  </a:ext>
                </a:extLst>
              </a:tr>
              <a:tr h="53631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Физическая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культура 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68" marR="6568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Физическая культура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68" marR="656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68" marR="656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68" marR="656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68" marR="656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68" marR="656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68" marR="656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68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68" marR="6568" marT="0" marB="0" anchor="ctr"/>
                </a:tc>
                <a:tc>
                  <a:txBody>
                    <a:bodyPr/>
                    <a:lstStyle/>
                    <a:p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68" marR="6568" marT="0" marB="0" anchor="ctr"/>
                </a:tc>
                <a:extLst>
                  <a:ext uri="{0D108BD9-81ED-4DB2-BD59-A6C34878D82A}">
                    <a16:rowId xmlns:a16="http://schemas.microsoft.com/office/drawing/2014/main" val="3182291222"/>
                  </a:ext>
                </a:extLst>
              </a:tr>
              <a:tr h="72563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Основы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безопасности и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защиты Родины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68" marR="6568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Основы безопасности и защиты Родины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68" marR="656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68" marR="656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68" marR="656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68" marR="656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68" marR="656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68" marR="656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68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68" marR="6568" marT="0" marB="0" anchor="ctr"/>
                </a:tc>
                <a:tc>
                  <a:txBody>
                    <a:bodyPr/>
                    <a:lstStyle/>
                    <a:p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68" marR="6568" marT="0" marB="0" anchor="ctr"/>
                </a:tc>
                <a:extLst>
                  <a:ext uri="{0D108BD9-81ED-4DB2-BD59-A6C34878D82A}">
                    <a16:rowId xmlns:a16="http://schemas.microsoft.com/office/drawing/2014/main" val="3666114487"/>
                  </a:ext>
                </a:extLst>
              </a:tr>
              <a:tr h="44598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68" marR="6568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Индивидуальный проект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68" marR="656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68" marR="656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68" marR="656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68" marR="656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68" marR="656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68" marR="656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68" marR="6568" marT="0" marB="0" anchor="ctr"/>
                </a:tc>
                <a:tc>
                  <a:txBody>
                    <a:bodyPr/>
                    <a:lstStyle/>
                    <a:p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68" marR="6568" marT="0" marB="0"/>
                </a:tc>
                <a:extLst>
                  <a:ext uri="{0D108BD9-81ED-4DB2-BD59-A6C34878D82A}">
                    <a16:rowId xmlns:a16="http://schemas.microsoft.com/office/drawing/2014/main" val="783275450"/>
                  </a:ext>
                </a:extLst>
              </a:tr>
              <a:tr h="537781">
                <a:tc rowSpan="2">
                  <a:txBody>
                    <a:bodyPr/>
                    <a:lstStyle/>
                    <a:p>
                      <a:pPr marL="88900" indent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Вариативная часть учебного плана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68" marR="6568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Технологии современного производства</a:t>
                      </a:r>
                    </a:p>
                  </a:txBody>
                  <a:tcPr marL="6568" marR="656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68" marR="656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6568" marR="6568" marT="0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6568" marR="6568" marT="0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6568" marR="6568" marT="0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6568" marR="6568" marT="0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68</a:t>
                      </a:r>
                    </a:p>
                  </a:txBody>
                  <a:tcPr marL="6568" marR="6568" marT="0" marB="0" anchor="ctr"/>
                </a:tc>
                <a:tc>
                  <a:txBody>
                    <a:bodyPr/>
                    <a:lstStyle/>
                    <a:p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68" marR="6568" marT="0" marB="0"/>
                </a:tc>
                <a:extLst>
                  <a:ext uri="{0D108BD9-81ED-4DB2-BD59-A6C34878D82A}">
                    <a16:rowId xmlns:a16="http://schemas.microsoft.com/office/drawing/2014/main" val="4181990842"/>
                  </a:ext>
                </a:extLst>
              </a:tr>
              <a:tr h="482600">
                <a:tc v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68" marR="6568" marT="0" marB="0" anchor="ctr"/>
                </a:tc>
                <a:tc>
                  <a:txBody>
                    <a:bodyPr/>
                    <a:lstStyle/>
                    <a:p>
                      <a:r>
                        <a:rPr lang="ru-RU" sz="1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Инженерный практикум</a:t>
                      </a:r>
                    </a:p>
                  </a:txBody>
                  <a:tcPr marL="6568" marR="6568" marT="0" marB="0" anchor="ctr"/>
                </a:tc>
                <a:tc>
                  <a:txBody>
                    <a:bodyPr/>
                    <a:lstStyle/>
                    <a:p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68" marR="6568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6568" marR="6568" marT="0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6568" marR="6568" marT="0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6568" marR="6568" marT="0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6568" marR="6568" marT="0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68</a:t>
                      </a:r>
                    </a:p>
                  </a:txBody>
                  <a:tcPr marL="6568" marR="6568" marT="0" marB="0" anchor="ctr"/>
                </a:tc>
                <a:tc>
                  <a:txBody>
                    <a:bodyPr/>
                    <a:lstStyle/>
                    <a:p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68" marR="6568" marT="0" marB="0"/>
                </a:tc>
                <a:extLst>
                  <a:ext uri="{0D108BD9-81ED-4DB2-BD59-A6C34878D82A}">
                    <a16:rowId xmlns:a16="http://schemas.microsoft.com/office/drawing/2014/main" val="10707189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004414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pSp>
        <p:nvGrpSpPr>
          <p:cNvPr id="13" name="Graphic 86"/>
          <p:cNvGrpSpPr/>
          <p:nvPr/>
        </p:nvGrpSpPr>
        <p:grpSpPr bwMode="auto">
          <a:xfrm>
            <a:off x="2502275" y="1290934"/>
            <a:ext cx="9158476" cy="4927227"/>
            <a:chOff x="2540375" y="1619379"/>
            <a:chExt cx="9158476" cy="4927227"/>
          </a:xfrm>
          <a:solidFill>
            <a:srgbClr val="D2E9FE"/>
          </a:solidFill>
        </p:grpSpPr>
        <p:sp>
          <p:nvSpPr>
            <p:cNvPr id="14" name="Freeform: Shape 13"/>
            <p:cNvSpPr/>
            <p:nvPr/>
          </p:nvSpPr>
          <p:spPr bwMode="auto">
            <a:xfrm>
              <a:off x="2540375" y="4082992"/>
              <a:ext cx="2899161" cy="2463613"/>
            </a:xfrm>
            <a:custGeom>
              <a:avLst/>
              <a:gdLst>
                <a:gd name="connsiteX0" fmla="*/ 0 w 2899161"/>
                <a:gd name="connsiteY0" fmla="*/ 287372 h 2463613"/>
                <a:gd name="connsiteX1" fmla="*/ 525351 w 2899161"/>
                <a:gd name="connsiteY1" fmla="*/ 287372 h 2463613"/>
                <a:gd name="connsiteX2" fmla="*/ 1782603 w 2899161"/>
                <a:gd name="connsiteY2" fmla="*/ 2463614 h 2463613"/>
                <a:gd name="connsiteX3" fmla="*/ 2899161 w 2899161"/>
                <a:gd name="connsiteY3" fmla="*/ 2463614 h 2463613"/>
                <a:gd name="connsiteX4" fmla="*/ 1477270 w 2899161"/>
                <a:gd name="connsiteY4" fmla="*/ 0 h 2463613"/>
                <a:gd name="connsiteX5" fmla="*/ 0 w 2899161"/>
                <a:gd name="connsiteY5" fmla="*/ 0 h 2463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899161" h="2463613" extrusionOk="0">
                  <a:moveTo>
                    <a:pt x="0" y="287372"/>
                  </a:moveTo>
                  <a:lnTo>
                    <a:pt x="525351" y="287372"/>
                  </a:lnTo>
                  <a:lnTo>
                    <a:pt x="1782603" y="2463614"/>
                  </a:lnTo>
                  <a:lnTo>
                    <a:pt x="2899161" y="2463614"/>
                  </a:lnTo>
                  <a:lnTo>
                    <a:pt x="147727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4957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" name="Freeform: Shape 14"/>
            <p:cNvSpPr/>
            <p:nvPr/>
          </p:nvSpPr>
          <p:spPr bwMode="auto">
            <a:xfrm>
              <a:off x="5744868" y="1619379"/>
              <a:ext cx="5953982" cy="4379425"/>
            </a:xfrm>
            <a:custGeom>
              <a:avLst/>
              <a:gdLst>
                <a:gd name="connsiteX0" fmla="*/ 5953983 w 5953982"/>
                <a:gd name="connsiteY0" fmla="*/ 287372 h 4379425"/>
                <a:gd name="connsiteX1" fmla="*/ 2373810 w 5953982"/>
                <a:gd name="connsiteY1" fmla="*/ 287372 h 4379425"/>
                <a:gd name="connsiteX2" fmla="*/ 1118055 w 5953982"/>
                <a:gd name="connsiteY2" fmla="*/ 2463614 h 4379425"/>
                <a:gd name="connsiteX3" fmla="*/ 2224137 w 5953982"/>
                <a:gd name="connsiteY3" fmla="*/ 4379425 h 4379425"/>
                <a:gd name="connsiteX4" fmla="*/ 1112068 w 5953982"/>
                <a:gd name="connsiteY4" fmla="*/ 4379425 h 4379425"/>
                <a:gd name="connsiteX5" fmla="*/ 1106082 w 5953982"/>
                <a:gd name="connsiteY5" fmla="*/ 4379425 h 4379425"/>
                <a:gd name="connsiteX6" fmla="*/ 0 w 5953982"/>
                <a:gd name="connsiteY6" fmla="*/ 2463614 h 4379425"/>
                <a:gd name="connsiteX7" fmla="*/ 1423388 w 5953982"/>
                <a:gd name="connsiteY7" fmla="*/ 0 h 4379425"/>
                <a:gd name="connsiteX8" fmla="*/ 5953983 w 5953982"/>
                <a:gd name="connsiteY8" fmla="*/ 0 h 4379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53982" h="4379425" extrusionOk="0">
                  <a:moveTo>
                    <a:pt x="5953983" y="287372"/>
                  </a:moveTo>
                  <a:lnTo>
                    <a:pt x="2373810" y="287372"/>
                  </a:lnTo>
                  <a:lnTo>
                    <a:pt x="1118055" y="2463614"/>
                  </a:lnTo>
                  <a:lnTo>
                    <a:pt x="2224137" y="4379425"/>
                  </a:lnTo>
                  <a:lnTo>
                    <a:pt x="1112068" y="4379425"/>
                  </a:lnTo>
                  <a:lnTo>
                    <a:pt x="1106082" y="4379425"/>
                  </a:lnTo>
                  <a:lnTo>
                    <a:pt x="0" y="2463614"/>
                  </a:lnTo>
                  <a:lnTo>
                    <a:pt x="1423388" y="0"/>
                  </a:lnTo>
                  <a:lnTo>
                    <a:pt x="5953983" y="0"/>
                  </a:lnTo>
                  <a:close/>
                </a:path>
              </a:pathLst>
            </a:custGeom>
            <a:grpFill/>
            <a:ln w="14957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6" name="Freeform: Shape 15"/>
            <p:cNvSpPr/>
            <p:nvPr/>
          </p:nvSpPr>
          <p:spPr bwMode="auto">
            <a:xfrm>
              <a:off x="4322977" y="1619379"/>
              <a:ext cx="7375874" cy="4927227"/>
            </a:xfrm>
            <a:custGeom>
              <a:avLst/>
              <a:gdLst>
                <a:gd name="connsiteX0" fmla="*/ 7375874 w 7375874"/>
                <a:gd name="connsiteY0" fmla="*/ 4927228 h 4927227"/>
                <a:gd name="connsiteX1" fmla="*/ 1421891 w 7375874"/>
                <a:gd name="connsiteY1" fmla="*/ 4927228 h 4927227"/>
                <a:gd name="connsiteX2" fmla="*/ 0 w 7375874"/>
                <a:gd name="connsiteY2" fmla="*/ 2463614 h 4927227"/>
                <a:gd name="connsiteX3" fmla="*/ 1421891 w 7375874"/>
                <a:gd name="connsiteY3" fmla="*/ 0 h 4927227"/>
                <a:gd name="connsiteX4" fmla="*/ 2539947 w 7375874"/>
                <a:gd name="connsiteY4" fmla="*/ 0 h 4927227"/>
                <a:gd name="connsiteX5" fmla="*/ 1116559 w 7375874"/>
                <a:gd name="connsiteY5" fmla="*/ 2463614 h 4927227"/>
                <a:gd name="connsiteX6" fmla="*/ 2373810 w 7375874"/>
                <a:gd name="connsiteY6" fmla="*/ 4639856 h 4927227"/>
                <a:gd name="connsiteX7" fmla="*/ 7375874 w 7375874"/>
                <a:gd name="connsiteY7" fmla="*/ 4639856 h 4927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375874" h="4927227" extrusionOk="0">
                  <a:moveTo>
                    <a:pt x="7375874" y="4927228"/>
                  </a:moveTo>
                  <a:lnTo>
                    <a:pt x="1421891" y="4927228"/>
                  </a:lnTo>
                  <a:lnTo>
                    <a:pt x="0" y="2463614"/>
                  </a:lnTo>
                  <a:lnTo>
                    <a:pt x="1421891" y="0"/>
                  </a:lnTo>
                  <a:lnTo>
                    <a:pt x="2539947" y="0"/>
                  </a:lnTo>
                  <a:lnTo>
                    <a:pt x="1116559" y="2463614"/>
                  </a:lnTo>
                  <a:lnTo>
                    <a:pt x="2373810" y="4639856"/>
                  </a:lnTo>
                  <a:lnTo>
                    <a:pt x="7375874" y="4639856"/>
                  </a:lnTo>
                  <a:close/>
                </a:path>
              </a:pathLst>
            </a:custGeom>
            <a:grpFill/>
            <a:ln w="14957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defRPr/>
              </a:pPr>
              <a:endParaRPr lang="ru-RU"/>
            </a:p>
          </p:txBody>
        </p:sp>
      </p:grpSp>
      <p:sp>
        <p:nvSpPr>
          <p:cNvPr id="27" name="Rectangle: Rounded Corners 20"/>
          <p:cNvSpPr/>
          <p:nvPr/>
        </p:nvSpPr>
        <p:spPr bwMode="auto">
          <a:xfrm rot="10800000" flipV="1">
            <a:off x="741675" y="1852612"/>
            <a:ext cx="4536492" cy="862378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003399"/>
              </a:gs>
              <a:gs pos="50000">
                <a:srgbClr val="309AFA"/>
              </a:gs>
              <a:gs pos="100000">
                <a:srgbClr val="89B0FA"/>
              </a:gs>
            </a:gsLst>
            <a:lin ang="1080000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8" name="Заголовок 1"/>
          <p:cNvSpPr txBox="1"/>
          <p:nvPr/>
        </p:nvSpPr>
        <p:spPr bwMode="auto">
          <a:xfrm>
            <a:off x="733337" y="2131618"/>
            <a:ext cx="4448660" cy="304366"/>
          </a:xfrm>
          <a:prstGeom prst="rect">
            <a:avLst/>
          </a:prstGeom>
        </p:spPr>
        <p:txBody>
          <a:bodyPr vert="horz" lIns="65325" tIns="32662" rIns="65325" bIns="32662" rtlCol="0" anchor="ctr">
            <a:noAutofit/>
          </a:bodyPr>
          <a:lstStyle>
            <a:lvl1pPr algn="ctr" defTabSz="914400">
              <a:lnSpc>
                <a:spcPct val="90000"/>
              </a:lnSpc>
              <a:spcBef>
                <a:spcPts val="0"/>
              </a:spcBef>
              <a:buNone/>
              <a:defRPr sz="60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sz="2000" b="1" dirty="0">
                <a:solidFill>
                  <a:schemeClr val="bg1"/>
                </a:solidFill>
                <a:latin typeface="Arial"/>
                <a:ea typeface="Inter V"/>
                <a:cs typeface="Arial"/>
              </a:rPr>
              <a:t>Интеграция </a:t>
            </a:r>
          </a:p>
          <a:p>
            <a:pPr>
              <a:defRPr/>
            </a:pPr>
            <a:r>
              <a:rPr lang="ru-RU" sz="2000" b="1" dirty="0">
                <a:solidFill>
                  <a:schemeClr val="bg1"/>
                </a:solidFill>
                <a:latin typeface="Arial"/>
                <a:ea typeface="Inter V"/>
                <a:cs typeface="Arial"/>
              </a:rPr>
              <a:t>Школа + Колледж + Предприятие</a:t>
            </a:r>
            <a:endParaRPr sz="2000" dirty="0"/>
          </a:p>
        </p:txBody>
      </p:sp>
      <p:sp>
        <p:nvSpPr>
          <p:cNvPr id="29" name="Rectangle: Rounded Corners 20"/>
          <p:cNvSpPr/>
          <p:nvPr/>
        </p:nvSpPr>
        <p:spPr bwMode="auto">
          <a:xfrm rot="10800000" flipV="1">
            <a:off x="726854" y="2993997"/>
            <a:ext cx="4551311" cy="1190720"/>
          </a:xfrm>
          <a:prstGeom prst="roundRect">
            <a:avLst>
              <a:gd name="adj" fmla="val 16667"/>
            </a:avLst>
          </a:prstGeom>
          <a:solidFill>
            <a:srgbClr val="003399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0" name="Заголовок 1"/>
          <p:cNvSpPr txBox="1"/>
          <p:nvPr/>
        </p:nvSpPr>
        <p:spPr bwMode="auto">
          <a:xfrm>
            <a:off x="744231" y="3477814"/>
            <a:ext cx="4321249" cy="304366"/>
          </a:xfrm>
          <a:prstGeom prst="rect">
            <a:avLst/>
          </a:prstGeom>
        </p:spPr>
        <p:txBody>
          <a:bodyPr vert="horz" lIns="65325" tIns="32662" rIns="65325" bIns="32662" rtlCol="0" anchor="ctr">
            <a:noAutofit/>
          </a:bodyPr>
          <a:lstStyle>
            <a:lvl1pPr algn="ctr" defTabSz="914400">
              <a:lnSpc>
                <a:spcPct val="90000"/>
              </a:lnSpc>
              <a:spcBef>
                <a:spcPts val="0"/>
              </a:spcBef>
              <a:buNone/>
              <a:defRPr sz="60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sz="2000" b="1" dirty="0">
                <a:solidFill>
                  <a:schemeClr val="bg1"/>
                </a:solidFill>
                <a:latin typeface="Arial"/>
                <a:ea typeface="Inter V"/>
                <a:cs typeface="Arial"/>
              </a:rPr>
              <a:t>Получение в колледже специальности «Чертежник - конструктор»</a:t>
            </a:r>
            <a:endParaRPr dirty="0"/>
          </a:p>
        </p:txBody>
      </p:sp>
      <p:sp>
        <p:nvSpPr>
          <p:cNvPr id="31" name="Rectangle: Rounded Corners 20"/>
          <p:cNvSpPr/>
          <p:nvPr/>
        </p:nvSpPr>
        <p:spPr bwMode="auto">
          <a:xfrm rot="10800000" flipV="1">
            <a:off x="733338" y="4463724"/>
            <a:ext cx="4544829" cy="781384"/>
          </a:xfrm>
          <a:prstGeom prst="roundRect">
            <a:avLst>
              <a:gd name="adj" fmla="val 16667"/>
            </a:avLst>
          </a:prstGeom>
          <a:solidFill>
            <a:srgbClr val="309AFA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2" name="Заголовок 1"/>
          <p:cNvSpPr txBox="1"/>
          <p:nvPr/>
        </p:nvSpPr>
        <p:spPr bwMode="auto">
          <a:xfrm>
            <a:off x="854269" y="4685898"/>
            <a:ext cx="4352017" cy="304366"/>
          </a:xfrm>
          <a:prstGeom prst="rect">
            <a:avLst/>
          </a:prstGeom>
        </p:spPr>
        <p:txBody>
          <a:bodyPr vert="horz" lIns="65325" tIns="32662" rIns="65325" bIns="32662" rtlCol="0" anchor="ctr">
            <a:noAutofit/>
          </a:bodyPr>
          <a:lstStyle>
            <a:lvl1pPr algn="ctr" defTabSz="914400">
              <a:lnSpc>
                <a:spcPct val="90000"/>
              </a:lnSpc>
              <a:spcBef>
                <a:spcPts val="0"/>
              </a:spcBef>
              <a:buNone/>
              <a:defRPr sz="60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sz="2000" b="1" dirty="0">
                <a:solidFill>
                  <a:schemeClr val="bg1"/>
                </a:solidFill>
                <a:latin typeface="Arial"/>
                <a:ea typeface="Inter V"/>
                <a:cs typeface="Arial"/>
              </a:rPr>
              <a:t>Предпрофессиональные </a:t>
            </a:r>
          </a:p>
          <a:p>
            <a:pPr>
              <a:defRPr/>
            </a:pPr>
            <a:r>
              <a:rPr lang="ru-RU" sz="2000" b="1" dirty="0">
                <a:solidFill>
                  <a:schemeClr val="bg1"/>
                </a:solidFill>
                <a:latin typeface="Arial"/>
                <a:ea typeface="Inter V"/>
                <a:cs typeface="Arial"/>
              </a:rPr>
              <a:t>пробы и практики</a:t>
            </a:r>
            <a:endParaRPr dirty="0"/>
          </a:p>
        </p:txBody>
      </p:sp>
      <p:pic>
        <p:nvPicPr>
          <p:cNvPr id="42" name="Picture 2"/>
          <p:cNvPicPr>
            <a:picLocks noChangeAspect="1" noChangeArrowheads="1"/>
          </p:cNvPicPr>
          <p:nvPr/>
        </p:nvPicPr>
        <p:blipFill>
          <a:blip r:embed="rId2"/>
          <a:stretch/>
        </p:blipFill>
        <p:spPr bwMode="auto">
          <a:xfrm>
            <a:off x="0" y="0"/>
            <a:ext cx="10640190" cy="1063158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49" name="Rectangle 37"/>
          <p:cNvSpPr/>
          <p:nvPr/>
        </p:nvSpPr>
        <p:spPr bwMode="auto">
          <a:xfrm>
            <a:off x="0" y="6629399"/>
            <a:ext cx="12191999" cy="228601"/>
          </a:xfrm>
          <a:prstGeom prst="rect">
            <a:avLst/>
          </a:prstGeom>
          <a:gradFill>
            <a:gsLst>
              <a:gs pos="0">
                <a:srgbClr val="003399"/>
              </a:gs>
              <a:gs pos="50000">
                <a:srgbClr val="309AFA"/>
              </a:gs>
              <a:gs pos="100000">
                <a:srgbClr val="89B0FA"/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grpSp>
        <p:nvGrpSpPr>
          <p:cNvPr id="36" name="Group 25"/>
          <p:cNvGrpSpPr/>
          <p:nvPr/>
        </p:nvGrpSpPr>
        <p:grpSpPr bwMode="auto">
          <a:xfrm>
            <a:off x="11663052" y="6248590"/>
            <a:ext cx="410390" cy="266602"/>
            <a:chOff x="11663391" y="6258113"/>
            <a:chExt cx="409921" cy="266298"/>
          </a:xfrm>
        </p:grpSpPr>
        <p:sp>
          <p:nvSpPr>
            <p:cNvPr id="37" name="Rectangle: Rounded Corners 26"/>
            <p:cNvSpPr/>
            <p:nvPr/>
          </p:nvSpPr>
          <p:spPr bwMode="auto">
            <a:xfrm>
              <a:off x="11733723" y="6258113"/>
              <a:ext cx="263526" cy="263525"/>
            </a:xfrm>
            <a:prstGeom prst="roundRect">
              <a:avLst>
                <a:gd name="adj" fmla="val 16667"/>
              </a:avLst>
            </a:prstGeom>
            <a:noFill/>
            <a:ln w="19050">
              <a:solidFill>
                <a:srgbClr val="309AF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38" name="TextBox 37"/>
            <p:cNvSpPr txBox="1"/>
            <p:nvPr/>
          </p:nvSpPr>
          <p:spPr bwMode="auto">
            <a:xfrm>
              <a:off x="11663391" y="6270785"/>
              <a:ext cx="409921" cy="25362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>
                <a:defRPr/>
              </a:pPr>
              <a:fld id="{593990A3-9747-46BC-98B6-D7AB359CE4E9}" type="slidenum">
                <a:rPr lang="ru-RU" sz="1050" b="1">
                  <a:solidFill>
                    <a:srgbClr val="309AFA"/>
                  </a:solidFill>
                  <a:latin typeface="Arial"/>
                  <a:ea typeface="Inter Semi Bold"/>
                  <a:cs typeface="Arial"/>
                </a:rPr>
                <a:t>15</a:t>
              </a:fld>
              <a:endParaRPr lang="ru-RU" sz="1050" b="1">
                <a:solidFill>
                  <a:srgbClr val="309AFA"/>
                </a:solidFill>
                <a:latin typeface="Arial"/>
                <a:ea typeface="Inter Semi Bold"/>
                <a:cs typeface="Arial"/>
              </a:endParaRPr>
            </a:p>
          </p:txBody>
        </p:sp>
      </p:grpSp>
      <p:pic>
        <p:nvPicPr>
          <p:cNvPr id="26" name="Рисунок 25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10245316" y="351165"/>
            <a:ext cx="1726392" cy="406800"/>
          </a:xfrm>
          <a:prstGeom prst="rect">
            <a:avLst/>
          </a:prstGeom>
        </p:spPr>
      </p:pic>
      <p:sp>
        <p:nvSpPr>
          <p:cNvPr id="33" name="Заголовок 1"/>
          <p:cNvSpPr txBox="1"/>
          <p:nvPr/>
        </p:nvSpPr>
        <p:spPr bwMode="auto">
          <a:xfrm>
            <a:off x="538534" y="125819"/>
            <a:ext cx="9168248" cy="857492"/>
          </a:xfrm>
          <a:prstGeom prst="rect">
            <a:avLst/>
          </a:prstGeom>
          <a:ln>
            <a:noFill/>
          </a:ln>
        </p:spPr>
        <p:txBody>
          <a:bodyPr vert="horz" lIns="65325" tIns="32662" rIns="65325" bIns="32662" rtlCol="0" anchor="t">
            <a:noAutofit/>
          </a:bodyPr>
          <a:lstStyle>
            <a:lvl1pPr algn="ctr" defTabSz="914400">
              <a:lnSpc>
                <a:spcPct val="90000"/>
              </a:lnSpc>
              <a:spcBef>
                <a:spcPts val="0"/>
              </a:spcBef>
              <a:buNone/>
              <a:defRPr sz="60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ru-RU" sz="2600" dirty="0">
                <a:solidFill>
                  <a:schemeClr val="bg1"/>
                </a:solidFill>
                <a:latin typeface="Arial Black"/>
              </a:rPr>
              <a:t>Особенности внешкольного обучения в Инженерном классе</a:t>
            </a:r>
            <a:endParaRPr lang="ru-RU" sz="2600" b="1" dirty="0">
              <a:solidFill>
                <a:schemeClr val="bg1"/>
              </a:solidFill>
              <a:latin typeface="Arial Black"/>
            </a:endParaRPr>
          </a:p>
        </p:txBody>
      </p:sp>
      <p:pic>
        <p:nvPicPr>
          <p:cNvPr id="2050" name="Picture 2" descr="Picture background">
            <a:extLst>
              <a:ext uri="{FF2B5EF4-FFF2-40B4-BE49-F238E27FC236}">
                <a16:creationId xmlns:a16="http://schemas.microsoft.com/office/drawing/2014/main" id="{864E6A8A-853D-4B94-BF91-7494244C85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776236"/>
            <a:ext cx="2804913" cy="1777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Picture background">
            <a:extLst>
              <a:ext uri="{FF2B5EF4-FFF2-40B4-BE49-F238E27FC236}">
                <a16:creationId xmlns:a16="http://schemas.microsoft.com/office/drawing/2014/main" id="{DD30DD69-1C28-468B-AA9D-39C7D05DE3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0264" y="1788666"/>
            <a:ext cx="2666030" cy="1777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Picture background">
            <a:extLst>
              <a:ext uri="{FF2B5EF4-FFF2-40B4-BE49-F238E27FC236}">
                <a16:creationId xmlns:a16="http://schemas.microsoft.com/office/drawing/2014/main" id="{8C665DEC-7B0F-4F0D-BB66-47073C33286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916"/>
          <a:stretch/>
        </p:blipFill>
        <p:spPr bwMode="auto">
          <a:xfrm>
            <a:off x="6140569" y="3674850"/>
            <a:ext cx="2745568" cy="1773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Picture background">
            <a:extLst>
              <a:ext uri="{FF2B5EF4-FFF2-40B4-BE49-F238E27FC236}">
                <a16:creationId xmlns:a16="http://schemas.microsoft.com/office/drawing/2014/main" id="{FDA9F552-6C99-4CBF-9980-3227FB4C438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0" r="9561"/>
          <a:stretch/>
        </p:blipFill>
        <p:spPr bwMode="auto">
          <a:xfrm>
            <a:off x="8988816" y="3678843"/>
            <a:ext cx="2666030" cy="1769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73577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2" name="Picture 2"/>
          <p:cNvPicPr>
            <a:picLocks noChangeAspect="1" noChangeArrowheads="1"/>
          </p:cNvPicPr>
          <p:nvPr/>
        </p:nvPicPr>
        <p:blipFill>
          <a:blip r:embed="rId2"/>
          <a:stretch/>
        </p:blipFill>
        <p:spPr bwMode="auto">
          <a:xfrm>
            <a:off x="0" y="0"/>
            <a:ext cx="10640190" cy="1063158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49" name="Rectangle 37"/>
          <p:cNvSpPr/>
          <p:nvPr/>
        </p:nvSpPr>
        <p:spPr bwMode="auto">
          <a:xfrm>
            <a:off x="0" y="6629399"/>
            <a:ext cx="12191999" cy="228601"/>
          </a:xfrm>
          <a:prstGeom prst="rect">
            <a:avLst/>
          </a:prstGeom>
          <a:gradFill>
            <a:gsLst>
              <a:gs pos="0">
                <a:srgbClr val="003399"/>
              </a:gs>
              <a:gs pos="50000">
                <a:srgbClr val="309AFA"/>
              </a:gs>
              <a:gs pos="100000">
                <a:srgbClr val="89B0FA"/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grpSp>
        <p:nvGrpSpPr>
          <p:cNvPr id="36" name="Group 25"/>
          <p:cNvGrpSpPr/>
          <p:nvPr/>
        </p:nvGrpSpPr>
        <p:grpSpPr bwMode="auto">
          <a:xfrm>
            <a:off x="11663052" y="6248590"/>
            <a:ext cx="410390" cy="266602"/>
            <a:chOff x="11663391" y="6258113"/>
            <a:chExt cx="409921" cy="266298"/>
          </a:xfrm>
        </p:grpSpPr>
        <p:sp>
          <p:nvSpPr>
            <p:cNvPr id="37" name="Rectangle: Rounded Corners 26"/>
            <p:cNvSpPr/>
            <p:nvPr/>
          </p:nvSpPr>
          <p:spPr bwMode="auto">
            <a:xfrm>
              <a:off x="11733723" y="6258113"/>
              <a:ext cx="263526" cy="263525"/>
            </a:xfrm>
            <a:prstGeom prst="roundRect">
              <a:avLst>
                <a:gd name="adj" fmla="val 16667"/>
              </a:avLst>
            </a:prstGeom>
            <a:noFill/>
            <a:ln w="19050">
              <a:solidFill>
                <a:srgbClr val="309AF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38" name="TextBox 37"/>
            <p:cNvSpPr txBox="1"/>
            <p:nvPr/>
          </p:nvSpPr>
          <p:spPr bwMode="auto">
            <a:xfrm>
              <a:off x="11663391" y="6270785"/>
              <a:ext cx="409921" cy="25362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>
                <a:defRPr/>
              </a:pPr>
              <a:fld id="{593990A3-9747-46BC-98B6-D7AB359CE4E9}" type="slidenum">
                <a:rPr lang="ru-RU" sz="1050" b="1">
                  <a:solidFill>
                    <a:srgbClr val="309AFA"/>
                  </a:solidFill>
                  <a:latin typeface="Arial"/>
                  <a:ea typeface="Inter Semi Bold"/>
                  <a:cs typeface="Arial"/>
                </a:rPr>
                <a:t>16</a:t>
              </a:fld>
              <a:endParaRPr lang="ru-RU" sz="1050" b="1">
                <a:solidFill>
                  <a:srgbClr val="309AFA"/>
                </a:solidFill>
                <a:latin typeface="Arial"/>
                <a:ea typeface="Inter Semi Bold"/>
                <a:cs typeface="Arial"/>
              </a:endParaRPr>
            </a:p>
          </p:txBody>
        </p:sp>
      </p:grpSp>
      <p:pic>
        <p:nvPicPr>
          <p:cNvPr id="26" name="Рисунок 25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10245316" y="351165"/>
            <a:ext cx="1726392" cy="406800"/>
          </a:xfrm>
          <a:prstGeom prst="rect">
            <a:avLst/>
          </a:prstGeom>
        </p:spPr>
      </p:pic>
      <p:sp>
        <p:nvSpPr>
          <p:cNvPr id="33" name="Заголовок 1"/>
          <p:cNvSpPr txBox="1"/>
          <p:nvPr/>
        </p:nvSpPr>
        <p:spPr bwMode="auto">
          <a:xfrm>
            <a:off x="538534" y="125819"/>
            <a:ext cx="9168248" cy="857492"/>
          </a:xfrm>
          <a:prstGeom prst="rect">
            <a:avLst/>
          </a:prstGeom>
          <a:ln>
            <a:noFill/>
          </a:ln>
        </p:spPr>
        <p:txBody>
          <a:bodyPr vert="horz" lIns="65325" tIns="32662" rIns="65325" bIns="32662" rtlCol="0" anchor="t">
            <a:noAutofit/>
          </a:bodyPr>
          <a:lstStyle>
            <a:lvl1pPr algn="ctr" defTabSz="914400">
              <a:lnSpc>
                <a:spcPct val="90000"/>
              </a:lnSpc>
              <a:spcBef>
                <a:spcPts val="0"/>
              </a:spcBef>
              <a:buNone/>
              <a:defRPr sz="60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ru-RU" sz="2600" dirty="0">
                <a:solidFill>
                  <a:schemeClr val="bg1"/>
                </a:solidFill>
                <a:latin typeface="Arial Black"/>
              </a:rPr>
              <a:t>Организация внеурочной деятельности в Инженерном классе</a:t>
            </a:r>
            <a:endParaRPr lang="ru-RU" sz="2600" b="1" dirty="0">
              <a:solidFill>
                <a:schemeClr val="bg1"/>
              </a:solidFill>
              <a:latin typeface="Arial Black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CED289B9-04FB-4B5E-AEDA-DBAF6E94A0F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36146" t="31482" r="29479" b="36111"/>
          <a:stretch/>
        </p:blipFill>
        <p:spPr>
          <a:xfrm>
            <a:off x="1038528" y="1090498"/>
            <a:ext cx="10200972" cy="5409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42393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tretch/>
        </p:blipFill>
        <p:spPr bwMode="auto">
          <a:xfrm>
            <a:off x="0" y="0"/>
            <a:ext cx="12278822" cy="6912000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7" name="Picture 4"/>
          <p:cNvPicPr>
            <a:picLocks noChangeAspect="1" noChangeArrowheads="1"/>
          </p:cNvPicPr>
          <p:nvPr/>
        </p:nvPicPr>
        <p:blipFill>
          <a:blip r:embed="rId3"/>
          <a:stretch/>
        </p:blipFill>
        <p:spPr bwMode="auto">
          <a:xfrm>
            <a:off x="1255234" y="981953"/>
            <a:ext cx="3864236" cy="910800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8" name="Заголовок 1"/>
          <p:cNvSpPr>
            <a:spLocks noGrp="1"/>
          </p:cNvSpPr>
          <p:nvPr>
            <p:ph type="ctrTitle"/>
          </p:nvPr>
        </p:nvSpPr>
        <p:spPr bwMode="auto">
          <a:xfrm>
            <a:off x="1341086" y="3566776"/>
            <a:ext cx="10459764" cy="1602506"/>
          </a:xfrm>
        </p:spPr>
        <p:txBody>
          <a:bodyPr anchor="ctr">
            <a:normAutofit fontScale="90000"/>
          </a:bodyPr>
          <a:lstStyle/>
          <a:p>
            <a:pPr algn="l" defTabSz="847725">
              <a:defRPr/>
            </a:pPr>
            <a:r>
              <a:rPr lang="ru-RU" sz="3100" dirty="0">
                <a:solidFill>
                  <a:schemeClr val="bg1"/>
                </a:solidFill>
                <a:latin typeface="Arial Black"/>
              </a:rPr>
              <a:t>День открытых дверей «Поступай в </a:t>
            </a:r>
            <a:r>
              <a:rPr lang="ru-RU" sz="3100" dirty="0" err="1">
                <a:solidFill>
                  <a:schemeClr val="bg1"/>
                </a:solidFill>
                <a:latin typeface="Arial Black"/>
              </a:rPr>
              <a:t>предпроф</a:t>
            </a:r>
            <a:r>
              <a:rPr lang="ru-RU" sz="3100" dirty="0">
                <a:solidFill>
                  <a:schemeClr val="bg1"/>
                </a:solidFill>
                <a:latin typeface="Arial Black"/>
              </a:rPr>
              <a:t>»</a:t>
            </a:r>
            <a:br>
              <a:rPr lang="ru-RU" sz="3100" dirty="0">
                <a:solidFill>
                  <a:schemeClr val="bg1"/>
                </a:solidFill>
                <a:latin typeface="Arial Black"/>
              </a:rPr>
            </a:br>
            <a:br>
              <a:rPr lang="ru-RU" sz="1100" dirty="0">
                <a:solidFill>
                  <a:schemeClr val="bg1"/>
                </a:solidFill>
                <a:latin typeface="Arial Black"/>
              </a:rPr>
            </a:br>
            <a:r>
              <a:rPr lang="ru-RU" sz="4000" dirty="0">
                <a:solidFill>
                  <a:srgbClr val="FFC000"/>
                </a:solidFill>
                <a:latin typeface="Arial Black"/>
              </a:rPr>
              <a:t>Интерактивная часть</a:t>
            </a:r>
            <a:br>
              <a:rPr lang="ru-RU" sz="4000" dirty="0">
                <a:solidFill>
                  <a:srgbClr val="FFC000"/>
                </a:solidFill>
                <a:latin typeface="Arial Black"/>
              </a:rPr>
            </a:br>
            <a:endParaRPr sz="2400" dirty="0">
              <a:solidFill>
                <a:srgbClr val="FFC000"/>
              </a:solidFill>
            </a:endParaRPr>
          </a:p>
        </p:txBody>
      </p:sp>
      <p:cxnSp>
        <p:nvCxnSpPr>
          <p:cNvPr id="10" name="Straight Connector 3"/>
          <p:cNvCxnSpPr>
            <a:cxnSpLocks/>
          </p:cNvCxnSpPr>
          <p:nvPr/>
        </p:nvCxnSpPr>
        <p:spPr bwMode="auto">
          <a:xfrm>
            <a:off x="1237725" y="3237738"/>
            <a:ext cx="0" cy="1781299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/>
          <a:srcRect l="57477" t="36266" r="28813" b="47612"/>
          <a:stretch/>
        </p:blipFill>
        <p:spPr>
          <a:xfrm>
            <a:off x="7688468" y="457221"/>
            <a:ext cx="4010024" cy="2652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573827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09329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9" name="Rectangle: Diagonal Corners Rounded 28"/>
          <p:cNvSpPr/>
          <p:nvPr/>
        </p:nvSpPr>
        <p:spPr bwMode="auto">
          <a:xfrm>
            <a:off x="252670" y="4303627"/>
            <a:ext cx="5544150" cy="2105354"/>
          </a:xfrm>
          <a:prstGeom prst="round2DiagRect">
            <a:avLst>
              <a:gd name="adj1" fmla="val 16667"/>
              <a:gd name="adj2" fmla="val 0"/>
            </a:avLst>
          </a:prstGeom>
          <a:solidFill>
            <a:srgbClr val="00B1EF">
              <a:alpha val="14000"/>
            </a:srgbClr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5325" tIns="32662" rIns="65325" bIns="32662" rtlCol="0"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32" name="Рисунок 31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" name="Graphic 50"/>
          <p:cNvGrpSpPr/>
          <p:nvPr/>
        </p:nvGrpSpPr>
        <p:grpSpPr bwMode="auto">
          <a:xfrm>
            <a:off x="4933155" y="2682446"/>
            <a:ext cx="7258159" cy="4172827"/>
            <a:chOff x="4933155" y="2682446"/>
            <a:chExt cx="7258159" cy="4172827"/>
          </a:xfrm>
          <a:solidFill>
            <a:srgbClr val="D2E9FE"/>
          </a:solidFill>
        </p:grpSpPr>
        <p:sp>
          <p:nvSpPr>
            <p:cNvPr id="3" name="Freeform: Shape 2"/>
            <p:cNvSpPr/>
            <p:nvPr/>
          </p:nvSpPr>
          <p:spPr bwMode="auto">
            <a:xfrm>
              <a:off x="7257564" y="2682446"/>
              <a:ext cx="3723057" cy="4172827"/>
            </a:xfrm>
            <a:custGeom>
              <a:avLst/>
              <a:gdLst>
                <a:gd name="connsiteX0" fmla="*/ 1204478 w 3723057"/>
                <a:gd name="connsiteY0" fmla="*/ 4172829 h 4172828"/>
                <a:gd name="connsiteX1" fmla="*/ 3723057 w 3723057"/>
                <a:gd name="connsiteY1" fmla="*/ 4172829 h 4172828"/>
                <a:gd name="connsiteX2" fmla="*/ 2518252 w 3723057"/>
                <a:gd name="connsiteY2" fmla="*/ 2086305 h 4172828"/>
                <a:gd name="connsiteX3" fmla="*/ 3723057 w 3723057"/>
                <a:gd name="connsiteY3" fmla="*/ 0 h 4172828"/>
                <a:gd name="connsiteX4" fmla="*/ 1204478 w 3723057"/>
                <a:gd name="connsiteY4" fmla="*/ 0 h 4172828"/>
                <a:gd name="connsiteX5" fmla="*/ 0 w 3723057"/>
                <a:gd name="connsiteY5" fmla="*/ 2086305 h 41728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723057" h="4172828" extrusionOk="0">
                  <a:moveTo>
                    <a:pt x="1204478" y="4172829"/>
                  </a:moveTo>
                  <a:lnTo>
                    <a:pt x="3723057" y="4172829"/>
                  </a:lnTo>
                  <a:lnTo>
                    <a:pt x="2518252" y="2086305"/>
                  </a:lnTo>
                  <a:lnTo>
                    <a:pt x="3723057" y="0"/>
                  </a:lnTo>
                  <a:lnTo>
                    <a:pt x="1204478" y="0"/>
                  </a:lnTo>
                  <a:lnTo>
                    <a:pt x="0" y="2086305"/>
                  </a:lnTo>
                  <a:close/>
                </a:path>
              </a:pathLst>
            </a:custGeom>
            <a:grpFill/>
            <a:ln w="5449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4" name="Freeform: Shape 3"/>
            <p:cNvSpPr/>
            <p:nvPr/>
          </p:nvSpPr>
          <p:spPr bwMode="auto">
            <a:xfrm>
              <a:off x="5719151" y="2682446"/>
              <a:ext cx="1727948" cy="4172827"/>
            </a:xfrm>
            <a:custGeom>
              <a:avLst/>
              <a:gdLst>
                <a:gd name="connsiteX0" fmla="*/ 1204533 w 1727948"/>
                <a:gd name="connsiteY0" fmla="*/ 4172829 h 4172828"/>
                <a:gd name="connsiteX1" fmla="*/ 1727949 w 1727948"/>
                <a:gd name="connsiteY1" fmla="*/ 4172829 h 4172828"/>
                <a:gd name="connsiteX2" fmla="*/ 523307 w 1727948"/>
                <a:gd name="connsiteY2" fmla="*/ 2086305 h 4172828"/>
                <a:gd name="connsiteX3" fmla="*/ 1727949 w 1727948"/>
                <a:gd name="connsiteY3" fmla="*/ 0 h 4172828"/>
                <a:gd name="connsiteX4" fmla="*/ 1204533 w 1727948"/>
                <a:gd name="connsiteY4" fmla="*/ 0 h 4172828"/>
                <a:gd name="connsiteX5" fmla="*/ 0 w 1727948"/>
                <a:gd name="connsiteY5" fmla="*/ 2086305 h 41728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27948" h="4172828" extrusionOk="0">
                  <a:moveTo>
                    <a:pt x="1204533" y="4172829"/>
                  </a:moveTo>
                  <a:lnTo>
                    <a:pt x="1727949" y="4172829"/>
                  </a:lnTo>
                  <a:lnTo>
                    <a:pt x="523307" y="2086305"/>
                  </a:lnTo>
                  <a:lnTo>
                    <a:pt x="1727949" y="0"/>
                  </a:lnTo>
                  <a:lnTo>
                    <a:pt x="1204533" y="0"/>
                  </a:lnTo>
                  <a:lnTo>
                    <a:pt x="0" y="2086305"/>
                  </a:lnTo>
                  <a:close/>
                </a:path>
              </a:pathLst>
            </a:custGeom>
            <a:grpFill/>
            <a:ln w="5449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5" name="Freeform: Shape 4"/>
            <p:cNvSpPr/>
            <p:nvPr/>
          </p:nvSpPr>
          <p:spPr bwMode="auto">
            <a:xfrm>
              <a:off x="4933155" y="2682446"/>
              <a:ext cx="1728057" cy="4172827"/>
            </a:xfrm>
            <a:custGeom>
              <a:avLst/>
              <a:gdLst>
                <a:gd name="connsiteX0" fmla="*/ 1204751 w 1728057"/>
                <a:gd name="connsiteY0" fmla="*/ 4172829 h 4172828"/>
                <a:gd name="connsiteX1" fmla="*/ 1728058 w 1728057"/>
                <a:gd name="connsiteY1" fmla="*/ 4172829 h 4172828"/>
                <a:gd name="connsiteX2" fmla="*/ 523307 w 1728057"/>
                <a:gd name="connsiteY2" fmla="*/ 2086305 h 4172828"/>
                <a:gd name="connsiteX3" fmla="*/ 1728058 w 1728057"/>
                <a:gd name="connsiteY3" fmla="*/ 0 h 4172828"/>
                <a:gd name="connsiteX4" fmla="*/ 1204751 w 1728057"/>
                <a:gd name="connsiteY4" fmla="*/ 0 h 4172828"/>
                <a:gd name="connsiteX5" fmla="*/ 0 w 1728057"/>
                <a:gd name="connsiteY5" fmla="*/ 2086305 h 41728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28057" h="4172828" extrusionOk="0">
                  <a:moveTo>
                    <a:pt x="1204751" y="4172829"/>
                  </a:moveTo>
                  <a:lnTo>
                    <a:pt x="1728058" y="4172829"/>
                  </a:lnTo>
                  <a:lnTo>
                    <a:pt x="523307" y="2086305"/>
                  </a:lnTo>
                  <a:lnTo>
                    <a:pt x="1728058" y="0"/>
                  </a:lnTo>
                  <a:lnTo>
                    <a:pt x="1204751" y="0"/>
                  </a:lnTo>
                  <a:lnTo>
                    <a:pt x="0" y="2086305"/>
                  </a:lnTo>
                  <a:close/>
                </a:path>
              </a:pathLst>
            </a:custGeom>
            <a:grpFill/>
            <a:ln w="5449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6" name="Freeform: Shape 5"/>
            <p:cNvSpPr/>
            <p:nvPr/>
          </p:nvSpPr>
          <p:spPr bwMode="auto">
            <a:xfrm>
              <a:off x="10037088" y="2682446"/>
              <a:ext cx="2154226" cy="4172827"/>
            </a:xfrm>
            <a:custGeom>
              <a:avLst/>
              <a:gdLst>
                <a:gd name="connsiteX0" fmla="*/ 1204751 w 2154226"/>
                <a:gd name="connsiteY0" fmla="*/ 4172829 h 4172828"/>
                <a:gd name="connsiteX1" fmla="*/ 2154226 w 2154226"/>
                <a:gd name="connsiteY1" fmla="*/ 4172829 h 4172828"/>
                <a:gd name="connsiteX2" fmla="*/ 2154226 w 2154226"/>
                <a:gd name="connsiteY2" fmla="*/ 0 h 4172828"/>
                <a:gd name="connsiteX3" fmla="*/ 1204751 w 2154226"/>
                <a:gd name="connsiteY3" fmla="*/ 0 h 4172828"/>
                <a:gd name="connsiteX4" fmla="*/ 0 w 2154226"/>
                <a:gd name="connsiteY4" fmla="*/ 2086305 h 41728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54226" h="4172828" extrusionOk="0">
                  <a:moveTo>
                    <a:pt x="1204751" y="4172829"/>
                  </a:moveTo>
                  <a:lnTo>
                    <a:pt x="2154226" y="4172829"/>
                  </a:lnTo>
                  <a:lnTo>
                    <a:pt x="2154226" y="0"/>
                  </a:lnTo>
                  <a:lnTo>
                    <a:pt x="1204751" y="0"/>
                  </a:lnTo>
                  <a:lnTo>
                    <a:pt x="0" y="2086305"/>
                  </a:lnTo>
                  <a:close/>
                </a:path>
              </a:pathLst>
            </a:custGeom>
            <a:grpFill/>
            <a:ln w="5449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defRPr/>
              </a:pPr>
              <a:endParaRPr lang="ru-RU"/>
            </a:p>
          </p:txBody>
        </p:sp>
      </p:grpSp>
      <p:pic>
        <p:nvPicPr>
          <p:cNvPr id="45" name="Рисунок 14"/>
          <p:cNvPicPr>
            <a:picLocks noChangeAspect="1"/>
          </p:cNvPicPr>
          <p:nvPr/>
        </p:nvPicPr>
        <p:blipFill>
          <a:blip r:embed="rId3"/>
          <a:srcRect t="16" b="16"/>
          <a:stretch/>
        </p:blipFill>
        <p:spPr bwMode="auto">
          <a:xfrm>
            <a:off x="5888726" y="1526928"/>
            <a:ext cx="5062710" cy="3375139"/>
          </a:xfrm>
          <a:prstGeom prst="round2DiagRect">
            <a:avLst>
              <a:gd name="adj1" fmla="val 16667"/>
              <a:gd name="adj2" fmla="val 0"/>
            </a:avLst>
          </a:prstGeom>
          <a:ln w="3175" cap="sq">
            <a:solidFill>
              <a:srgbClr val="FFFFFF"/>
            </a:solidFill>
            <a:miter lim="800000"/>
          </a:ln>
          <a:effectLst/>
        </p:spPr>
      </p:pic>
      <p:sp>
        <p:nvSpPr>
          <p:cNvPr id="61" name="Стрелка вправо 15"/>
          <p:cNvSpPr/>
          <p:nvPr/>
        </p:nvSpPr>
        <p:spPr bwMode="auto">
          <a:xfrm>
            <a:off x="2640882" y="3289224"/>
            <a:ext cx="527543" cy="410966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B1E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defRPr/>
            </a:pPr>
            <a:endParaRPr lang="ru-RU"/>
          </a:p>
        </p:txBody>
      </p:sp>
      <p:sp>
        <p:nvSpPr>
          <p:cNvPr id="66" name="TextBox 65"/>
          <p:cNvSpPr txBox="1"/>
          <p:nvPr/>
        </p:nvSpPr>
        <p:spPr bwMode="auto">
          <a:xfrm>
            <a:off x="444645" y="2054669"/>
            <a:ext cx="241096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000" b="1" dirty="0">
                <a:solidFill>
                  <a:srgbClr val="18459F"/>
                </a:solidFill>
                <a:latin typeface="Arial"/>
                <a:cs typeface="Arial"/>
              </a:rPr>
              <a:t>Русский язык</a:t>
            </a:r>
          </a:p>
          <a:p>
            <a:pPr>
              <a:defRPr/>
            </a:pPr>
            <a:r>
              <a:rPr lang="ru-RU" sz="2000" b="1" dirty="0">
                <a:solidFill>
                  <a:srgbClr val="18459F"/>
                </a:solidFill>
                <a:latin typeface="Arial"/>
                <a:cs typeface="Arial"/>
              </a:rPr>
              <a:t>Математика </a:t>
            </a:r>
            <a:endParaRPr dirty="0"/>
          </a:p>
        </p:txBody>
      </p:sp>
      <p:pic>
        <p:nvPicPr>
          <p:cNvPr id="67" name="Рисунок 25"/>
          <p:cNvPicPr>
            <a:picLocks noChangeAspect="1"/>
          </p:cNvPicPr>
          <p:nvPr/>
        </p:nvPicPr>
        <p:blipFill>
          <a:blip r:embed="rId4"/>
          <a:srcRect l="2104" r="2103"/>
          <a:stretch/>
        </p:blipFill>
        <p:spPr bwMode="auto">
          <a:xfrm>
            <a:off x="8642742" y="4096174"/>
            <a:ext cx="3049530" cy="2123006"/>
          </a:xfrm>
          <a:prstGeom prst="round2DiagRect">
            <a:avLst>
              <a:gd name="adj1" fmla="val 16667"/>
              <a:gd name="adj2" fmla="val 0"/>
            </a:avLst>
          </a:prstGeom>
          <a:ln w="3175" cap="sq">
            <a:solidFill>
              <a:srgbClr val="FFFFFF"/>
            </a:solidFill>
            <a:miter lim="800000"/>
          </a:ln>
          <a:effectLst/>
        </p:spPr>
      </p:pic>
      <p:sp>
        <p:nvSpPr>
          <p:cNvPr id="75" name="TextBox 74"/>
          <p:cNvSpPr txBox="1"/>
          <p:nvPr/>
        </p:nvSpPr>
        <p:spPr bwMode="auto">
          <a:xfrm>
            <a:off x="3385856" y="2054669"/>
            <a:ext cx="241096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000" b="1" dirty="0">
                <a:solidFill>
                  <a:srgbClr val="18459F"/>
                </a:solidFill>
                <a:latin typeface="Arial"/>
                <a:cs typeface="Arial"/>
              </a:rPr>
              <a:t>2 предмета по выбору</a:t>
            </a:r>
            <a:endParaRPr dirty="0"/>
          </a:p>
        </p:txBody>
      </p:sp>
      <p:sp>
        <p:nvSpPr>
          <p:cNvPr id="78" name="TextBox 77"/>
          <p:cNvSpPr txBox="1"/>
          <p:nvPr/>
        </p:nvSpPr>
        <p:spPr bwMode="auto">
          <a:xfrm>
            <a:off x="456976" y="1302631"/>
            <a:ext cx="506271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800" b="1" dirty="0">
                <a:solidFill>
                  <a:srgbClr val="00B1EF"/>
                </a:solidFill>
                <a:latin typeface="Arial"/>
                <a:cs typeface="Arial"/>
              </a:rPr>
              <a:t>Обязательно   4 ОГЭ:</a:t>
            </a:r>
            <a:endParaRPr dirty="0"/>
          </a:p>
        </p:txBody>
      </p:sp>
      <p:sp>
        <p:nvSpPr>
          <p:cNvPr id="62" name="TextBox 61"/>
          <p:cNvSpPr txBox="1"/>
          <p:nvPr/>
        </p:nvSpPr>
        <p:spPr bwMode="auto">
          <a:xfrm>
            <a:off x="409045" y="2989954"/>
            <a:ext cx="2040388" cy="954107"/>
          </a:xfrm>
          <a:prstGeom prst="rect">
            <a:avLst/>
          </a:prstGeom>
          <a:solidFill>
            <a:srgbClr val="0070C0"/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 wrap="square">
            <a:spAutoFit/>
          </a:bodyPr>
          <a:lstStyle/>
          <a:p>
            <a:pPr>
              <a:defRPr/>
            </a:pPr>
            <a:endParaRPr lang="ru-RU" sz="800" b="1" dirty="0">
              <a:solidFill>
                <a:schemeClr val="bg1"/>
              </a:solidFill>
              <a:latin typeface="Arial"/>
              <a:cs typeface="Arial"/>
            </a:endParaRPr>
          </a:p>
          <a:p>
            <a:pPr>
              <a:defRPr/>
            </a:pPr>
            <a:r>
              <a:rPr lang="ru-RU" sz="2000" b="1" dirty="0">
                <a:solidFill>
                  <a:schemeClr val="bg1"/>
                </a:solidFill>
                <a:latin typeface="Arial"/>
                <a:cs typeface="Arial"/>
              </a:rPr>
              <a:t>Проходной балл ОГЭ</a:t>
            </a:r>
            <a:r>
              <a:rPr lang="ru-RU" sz="2000" b="1" dirty="0">
                <a:solidFill>
                  <a:schemeClr val="bg1"/>
                </a:solidFill>
                <a:latin typeface="Arial"/>
                <a:cs typeface="Arial"/>
                <a:sym typeface="Symbol" panose="05050102010706020507" pitchFamily="18" charset="2"/>
              </a:rPr>
              <a:t></a:t>
            </a:r>
          </a:p>
          <a:p>
            <a:pPr>
              <a:defRPr/>
            </a:pPr>
            <a:endParaRPr lang="ru-RU" sz="8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56" name="Заголовок 1"/>
          <p:cNvSpPr txBox="1"/>
          <p:nvPr/>
        </p:nvSpPr>
        <p:spPr bwMode="auto">
          <a:xfrm>
            <a:off x="3385856" y="3334206"/>
            <a:ext cx="2144550" cy="483748"/>
          </a:xfrm>
          <a:prstGeom prst="rect">
            <a:avLst/>
          </a:prstGeom>
        </p:spPr>
        <p:txBody>
          <a:bodyPr vert="horz" lIns="65325" tIns="32662" rIns="65325" bIns="32662" rtlCol="0" anchor="t">
            <a:noAutofit/>
          </a:bodyPr>
          <a:lstStyle>
            <a:lvl1pPr algn="ctr" defTabSz="914400">
              <a:lnSpc>
                <a:spcPct val="90000"/>
              </a:lnSpc>
              <a:spcBef>
                <a:spcPts val="0"/>
              </a:spcBef>
              <a:buNone/>
              <a:defRPr sz="60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  <a:buClr>
                <a:srgbClr val="3399FF"/>
              </a:buClr>
              <a:buSzPct val="120000"/>
              <a:defRPr/>
            </a:pPr>
            <a:r>
              <a:rPr lang="ru-RU" sz="1600" dirty="0">
                <a:solidFill>
                  <a:srgbClr val="00B1EF"/>
                </a:solidFill>
                <a:latin typeface="Arial"/>
                <a:ea typeface="Inter V"/>
                <a:cs typeface="Arial"/>
              </a:rPr>
              <a:t>№313 от 08.04.2025,</a:t>
            </a:r>
          </a:p>
          <a:p>
            <a:pPr algn="l">
              <a:lnSpc>
                <a:spcPct val="100000"/>
              </a:lnSpc>
              <a:buClr>
                <a:srgbClr val="3399FF"/>
              </a:buClr>
              <a:buSzPct val="120000"/>
              <a:defRPr/>
            </a:pPr>
            <a:r>
              <a:rPr lang="ru-RU" sz="1600" dirty="0">
                <a:solidFill>
                  <a:srgbClr val="00B1EF"/>
                </a:solidFill>
                <a:latin typeface="Arial"/>
                <a:cs typeface="Arial"/>
              </a:rPr>
              <a:t>№219 от 30.03.2026</a:t>
            </a:r>
            <a:endParaRPr sz="1600" dirty="0"/>
          </a:p>
        </p:txBody>
      </p:sp>
      <p:sp>
        <p:nvSpPr>
          <p:cNvPr id="57" name="TextBox 56"/>
          <p:cNvSpPr txBox="1"/>
          <p:nvPr/>
        </p:nvSpPr>
        <p:spPr bwMode="auto">
          <a:xfrm>
            <a:off x="3229306" y="2989954"/>
            <a:ext cx="255830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000" b="1" dirty="0">
                <a:solidFill>
                  <a:srgbClr val="003399"/>
                </a:solidFill>
                <a:latin typeface="Arial"/>
                <a:cs typeface="Arial"/>
              </a:rPr>
              <a:t>* Приказ ДОНМ</a:t>
            </a:r>
            <a:endParaRPr dirty="0"/>
          </a:p>
        </p:txBody>
      </p:sp>
      <p:sp>
        <p:nvSpPr>
          <p:cNvPr id="33" name="Rectangle 37"/>
          <p:cNvSpPr/>
          <p:nvPr/>
        </p:nvSpPr>
        <p:spPr bwMode="auto">
          <a:xfrm>
            <a:off x="0" y="6629399"/>
            <a:ext cx="12191999" cy="228601"/>
          </a:xfrm>
          <a:prstGeom prst="rect">
            <a:avLst/>
          </a:prstGeom>
          <a:gradFill>
            <a:gsLst>
              <a:gs pos="0">
                <a:srgbClr val="003399"/>
              </a:gs>
              <a:gs pos="50000">
                <a:srgbClr val="309AFA"/>
              </a:gs>
              <a:gs pos="100000">
                <a:srgbClr val="89B0FA"/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34" name="Picture 2"/>
          <p:cNvPicPr>
            <a:picLocks noChangeAspect="1" noChangeArrowheads="1"/>
          </p:cNvPicPr>
          <p:nvPr/>
        </p:nvPicPr>
        <p:blipFill>
          <a:blip r:embed="rId5"/>
          <a:stretch/>
        </p:blipFill>
        <p:spPr bwMode="auto">
          <a:xfrm>
            <a:off x="0" y="7588"/>
            <a:ext cx="10640190" cy="1063158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35" name="Заголовок 1"/>
          <p:cNvSpPr txBox="1"/>
          <p:nvPr/>
        </p:nvSpPr>
        <p:spPr bwMode="auto">
          <a:xfrm>
            <a:off x="455586" y="306655"/>
            <a:ext cx="8645739" cy="570517"/>
          </a:xfrm>
          <a:prstGeom prst="rect">
            <a:avLst/>
          </a:prstGeom>
          <a:ln>
            <a:noFill/>
          </a:ln>
        </p:spPr>
        <p:txBody>
          <a:bodyPr vert="horz" lIns="65325" tIns="32662" rIns="65325" bIns="32662" rtlCol="0" anchor="t">
            <a:noAutofit/>
          </a:bodyPr>
          <a:lstStyle>
            <a:lvl1pPr algn="ctr" defTabSz="914400">
              <a:lnSpc>
                <a:spcPct val="90000"/>
              </a:lnSpc>
              <a:spcBef>
                <a:spcPts val="0"/>
              </a:spcBef>
              <a:buNone/>
              <a:defRPr sz="60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ru-RU" sz="2600" dirty="0">
                <a:solidFill>
                  <a:schemeClr val="bg1"/>
                </a:solidFill>
                <a:latin typeface="Arial Black"/>
              </a:rPr>
              <a:t>Правила приема в 10 класс</a:t>
            </a:r>
          </a:p>
        </p:txBody>
      </p:sp>
      <p:grpSp>
        <p:nvGrpSpPr>
          <p:cNvPr id="37" name="Group 25"/>
          <p:cNvGrpSpPr/>
          <p:nvPr/>
        </p:nvGrpSpPr>
        <p:grpSpPr bwMode="auto">
          <a:xfrm>
            <a:off x="11663052" y="6248590"/>
            <a:ext cx="410390" cy="266602"/>
            <a:chOff x="11663391" y="6258113"/>
            <a:chExt cx="409921" cy="266298"/>
          </a:xfrm>
        </p:grpSpPr>
        <p:sp>
          <p:nvSpPr>
            <p:cNvPr id="39" name="Rectangle: Rounded Corners 26"/>
            <p:cNvSpPr/>
            <p:nvPr/>
          </p:nvSpPr>
          <p:spPr bwMode="auto">
            <a:xfrm>
              <a:off x="11733723" y="6258113"/>
              <a:ext cx="263526" cy="263525"/>
            </a:xfrm>
            <a:prstGeom prst="roundRect">
              <a:avLst>
                <a:gd name="adj" fmla="val 16667"/>
              </a:avLst>
            </a:prstGeom>
            <a:noFill/>
            <a:ln w="19050">
              <a:solidFill>
                <a:srgbClr val="309AF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40" name="TextBox 39"/>
            <p:cNvSpPr txBox="1"/>
            <p:nvPr/>
          </p:nvSpPr>
          <p:spPr bwMode="auto">
            <a:xfrm>
              <a:off x="11663391" y="6270785"/>
              <a:ext cx="409921" cy="25362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>
                <a:defRPr/>
              </a:pPr>
              <a:fld id="{593990A3-9747-46BC-98B6-D7AB359CE4E9}" type="slidenum">
                <a:rPr lang="ru-RU" sz="1050" b="1">
                  <a:solidFill>
                    <a:srgbClr val="309AFA"/>
                  </a:solidFill>
                  <a:latin typeface="Arial"/>
                  <a:ea typeface="Inter Semi Bold"/>
                  <a:cs typeface="Arial"/>
                </a:rPr>
                <a:t>2</a:t>
              </a:fld>
              <a:endParaRPr lang="ru-RU" sz="1050" b="1">
                <a:solidFill>
                  <a:srgbClr val="309AFA"/>
                </a:solidFill>
                <a:latin typeface="Arial"/>
                <a:ea typeface="Inter Semi Bold"/>
                <a:cs typeface="Arial"/>
              </a:endParaRPr>
            </a:p>
          </p:txBody>
        </p:sp>
      </p:grpSp>
      <p:pic>
        <p:nvPicPr>
          <p:cNvPr id="30" name="Рисунок 29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10245316" y="351165"/>
            <a:ext cx="1726392" cy="406800"/>
          </a:xfrm>
          <a:prstGeom prst="rect">
            <a:avLst/>
          </a:prstGeom>
        </p:spPr>
      </p:pic>
      <p:sp>
        <p:nvSpPr>
          <p:cNvPr id="7" name="Плюс 6"/>
          <p:cNvSpPr/>
          <p:nvPr/>
        </p:nvSpPr>
        <p:spPr>
          <a:xfrm>
            <a:off x="2617627" y="2213521"/>
            <a:ext cx="407118" cy="382866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TextBox 27"/>
          <p:cNvSpPr txBox="1"/>
          <p:nvPr/>
        </p:nvSpPr>
        <p:spPr bwMode="auto">
          <a:xfrm>
            <a:off x="409045" y="4148307"/>
            <a:ext cx="3406099" cy="830997"/>
          </a:xfrm>
          <a:prstGeom prst="rect">
            <a:avLst/>
          </a:prstGeom>
          <a:solidFill>
            <a:srgbClr val="0070C0"/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 wrap="square">
            <a:spAutoFit/>
          </a:bodyPr>
          <a:lstStyle/>
          <a:p>
            <a:pPr>
              <a:defRPr/>
            </a:pPr>
            <a:endParaRPr lang="ru-RU" sz="800" b="1" dirty="0">
              <a:solidFill>
                <a:schemeClr val="bg1"/>
              </a:solidFill>
              <a:latin typeface="Arial"/>
              <a:cs typeface="Arial"/>
            </a:endParaRPr>
          </a:p>
          <a:p>
            <a:pPr>
              <a:defRPr/>
            </a:pPr>
            <a:r>
              <a:rPr lang="ru-RU" sz="1600" b="1" dirty="0">
                <a:solidFill>
                  <a:schemeClr val="bg1"/>
                </a:solidFill>
                <a:latin typeface="Arial"/>
                <a:cs typeface="Arial"/>
              </a:rPr>
              <a:t>Предметы по выбору для Предпринимательского класса</a:t>
            </a:r>
            <a:endParaRPr lang="ru-RU" sz="1600" b="1" dirty="0">
              <a:solidFill>
                <a:schemeClr val="bg1"/>
              </a:solidFill>
              <a:latin typeface="Arial"/>
              <a:cs typeface="Arial"/>
              <a:sym typeface="Symbol" panose="05050102010706020507" pitchFamily="18" charset="2"/>
            </a:endParaRPr>
          </a:p>
          <a:p>
            <a:pPr>
              <a:defRPr/>
            </a:pPr>
            <a:endParaRPr lang="ru-RU" sz="8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31" name="Заголовок 1"/>
          <p:cNvSpPr txBox="1"/>
          <p:nvPr/>
        </p:nvSpPr>
        <p:spPr bwMode="auto">
          <a:xfrm>
            <a:off x="3984719" y="4312293"/>
            <a:ext cx="1858271" cy="483748"/>
          </a:xfrm>
          <a:prstGeom prst="rect">
            <a:avLst/>
          </a:prstGeom>
        </p:spPr>
        <p:txBody>
          <a:bodyPr vert="horz" lIns="65325" tIns="32662" rIns="65325" bIns="32662" rtlCol="0" anchor="t">
            <a:noAutofit/>
          </a:bodyPr>
          <a:lstStyle>
            <a:lvl1pPr algn="ctr" defTabSz="914400">
              <a:lnSpc>
                <a:spcPct val="90000"/>
              </a:lnSpc>
              <a:spcBef>
                <a:spcPts val="0"/>
              </a:spcBef>
              <a:buNone/>
              <a:defRPr sz="60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  <a:buClr>
                <a:srgbClr val="3399FF"/>
              </a:buClr>
              <a:buSzPct val="120000"/>
              <a:defRPr/>
            </a:pPr>
            <a:r>
              <a:rPr lang="ru-RU" sz="1600" dirty="0">
                <a:solidFill>
                  <a:srgbClr val="00B1EF"/>
                </a:solidFill>
                <a:latin typeface="Arial"/>
                <a:ea typeface="Inter V"/>
                <a:cs typeface="Arial"/>
              </a:rPr>
              <a:t>Обществознание</a:t>
            </a:r>
          </a:p>
          <a:p>
            <a:pPr algn="l">
              <a:lnSpc>
                <a:spcPct val="100000"/>
              </a:lnSpc>
              <a:buClr>
                <a:srgbClr val="3399FF"/>
              </a:buClr>
              <a:buSzPct val="120000"/>
              <a:defRPr/>
            </a:pPr>
            <a:r>
              <a:rPr lang="ru-RU" sz="1600" dirty="0">
                <a:solidFill>
                  <a:srgbClr val="00B1EF"/>
                </a:solidFill>
                <a:latin typeface="Arial"/>
                <a:cs typeface="Arial"/>
              </a:rPr>
              <a:t>Английский язык</a:t>
            </a:r>
            <a:endParaRPr sz="1600" dirty="0"/>
          </a:p>
        </p:txBody>
      </p:sp>
      <p:sp>
        <p:nvSpPr>
          <p:cNvPr id="36" name="TextBox 35"/>
          <p:cNvSpPr txBox="1"/>
          <p:nvPr/>
        </p:nvSpPr>
        <p:spPr bwMode="auto">
          <a:xfrm>
            <a:off x="409044" y="5177794"/>
            <a:ext cx="3406099" cy="830997"/>
          </a:xfrm>
          <a:prstGeom prst="rect">
            <a:avLst/>
          </a:prstGeom>
          <a:solidFill>
            <a:srgbClr val="0070C0"/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 wrap="square">
            <a:spAutoFit/>
          </a:bodyPr>
          <a:lstStyle/>
          <a:p>
            <a:pPr>
              <a:defRPr/>
            </a:pPr>
            <a:endParaRPr lang="ru-RU" sz="800" b="1" dirty="0">
              <a:solidFill>
                <a:schemeClr val="bg1"/>
              </a:solidFill>
              <a:latin typeface="Arial"/>
              <a:cs typeface="Arial"/>
            </a:endParaRPr>
          </a:p>
          <a:p>
            <a:pPr>
              <a:defRPr/>
            </a:pPr>
            <a:r>
              <a:rPr lang="ru-RU" sz="1600" b="1" dirty="0">
                <a:solidFill>
                  <a:schemeClr val="bg1"/>
                </a:solidFill>
                <a:latin typeface="Arial"/>
                <a:cs typeface="Arial"/>
              </a:rPr>
              <a:t>Предметы по выбору для Инженерного класса</a:t>
            </a:r>
            <a:endParaRPr lang="ru-RU" sz="1600" b="1" dirty="0">
              <a:solidFill>
                <a:schemeClr val="bg1"/>
              </a:solidFill>
              <a:latin typeface="Arial"/>
              <a:cs typeface="Arial"/>
              <a:sym typeface="Symbol" panose="05050102010706020507" pitchFamily="18" charset="2"/>
            </a:endParaRPr>
          </a:p>
          <a:p>
            <a:pPr>
              <a:defRPr/>
            </a:pPr>
            <a:endParaRPr lang="ru-RU" sz="8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38" name="Заголовок 1"/>
          <p:cNvSpPr txBox="1"/>
          <p:nvPr/>
        </p:nvSpPr>
        <p:spPr bwMode="auto">
          <a:xfrm>
            <a:off x="3999224" y="5338677"/>
            <a:ext cx="1858271" cy="483748"/>
          </a:xfrm>
          <a:prstGeom prst="rect">
            <a:avLst/>
          </a:prstGeom>
        </p:spPr>
        <p:txBody>
          <a:bodyPr vert="horz" lIns="65325" tIns="32662" rIns="65325" bIns="32662" rtlCol="0" anchor="t">
            <a:noAutofit/>
          </a:bodyPr>
          <a:lstStyle>
            <a:lvl1pPr algn="ctr" defTabSz="914400">
              <a:lnSpc>
                <a:spcPct val="90000"/>
              </a:lnSpc>
              <a:spcBef>
                <a:spcPts val="0"/>
              </a:spcBef>
              <a:buNone/>
              <a:defRPr sz="60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  <a:buClr>
                <a:srgbClr val="3399FF"/>
              </a:buClr>
              <a:buSzPct val="120000"/>
              <a:defRPr/>
            </a:pPr>
            <a:r>
              <a:rPr lang="ru-RU" sz="1600" dirty="0">
                <a:solidFill>
                  <a:srgbClr val="00B1EF"/>
                </a:solidFill>
                <a:latin typeface="Arial"/>
                <a:ea typeface="Inter V"/>
                <a:cs typeface="Arial"/>
              </a:rPr>
              <a:t>Физика</a:t>
            </a:r>
          </a:p>
          <a:p>
            <a:pPr algn="l">
              <a:lnSpc>
                <a:spcPct val="100000"/>
              </a:lnSpc>
              <a:buClr>
                <a:srgbClr val="3399FF"/>
              </a:buClr>
              <a:buSzPct val="120000"/>
              <a:defRPr/>
            </a:pPr>
            <a:r>
              <a:rPr lang="ru-RU" sz="1600" dirty="0">
                <a:solidFill>
                  <a:srgbClr val="00B1EF"/>
                </a:solidFill>
                <a:latin typeface="Arial"/>
                <a:cs typeface="Arial"/>
              </a:rPr>
              <a:t>Информатика</a:t>
            </a:r>
            <a:endParaRPr sz="1600" dirty="0"/>
          </a:p>
        </p:txBody>
      </p:sp>
    </p:spTree>
    <p:extLst>
      <p:ext uri="{BB962C8B-B14F-4D97-AF65-F5344CB8AC3E}">
        <p14:creationId xmlns:p14="http://schemas.microsoft.com/office/powerpoint/2010/main" val="16110637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93" name="Picture 5"/>
          <p:cNvPicPr>
            <a:picLocks noChangeAspect="1" noChangeArrowheads="1"/>
          </p:cNvPicPr>
          <p:nvPr/>
        </p:nvPicPr>
        <p:blipFill>
          <a:blip r:embed="rId2"/>
          <a:stretch/>
        </p:blipFill>
        <p:spPr bwMode="auto">
          <a:xfrm>
            <a:off x="2268571" y="2347173"/>
            <a:ext cx="313399" cy="363591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94" name="Picture 5"/>
          <p:cNvPicPr>
            <a:picLocks noChangeAspect="1" noChangeArrowheads="1"/>
          </p:cNvPicPr>
          <p:nvPr/>
        </p:nvPicPr>
        <p:blipFill>
          <a:blip r:embed="rId2"/>
          <a:stretch/>
        </p:blipFill>
        <p:spPr bwMode="auto">
          <a:xfrm>
            <a:off x="2268571" y="4108524"/>
            <a:ext cx="313399" cy="363591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2"/>
          <a:stretch/>
        </p:blipFill>
        <p:spPr bwMode="auto">
          <a:xfrm>
            <a:off x="2283357" y="3203903"/>
            <a:ext cx="313399" cy="363591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81" name="Picture 2"/>
          <p:cNvPicPr>
            <a:picLocks noChangeAspect="1" noChangeArrowheads="1"/>
          </p:cNvPicPr>
          <p:nvPr/>
        </p:nvPicPr>
        <p:blipFill>
          <a:blip r:embed="rId3"/>
          <a:stretch/>
        </p:blipFill>
        <p:spPr bwMode="auto">
          <a:xfrm>
            <a:off x="0" y="-11992"/>
            <a:ext cx="10640190" cy="1063158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22" name="Rectangle: Rounded Corners 21"/>
          <p:cNvSpPr/>
          <p:nvPr/>
        </p:nvSpPr>
        <p:spPr bwMode="auto">
          <a:xfrm rot="10800000" flipH="1" flipV="1">
            <a:off x="231833" y="3240883"/>
            <a:ext cx="1756646" cy="901038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003399"/>
              </a:gs>
              <a:gs pos="50000">
                <a:srgbClr val="309AFA"/>
              </a:gs>
              <a:gs pos="100000">
                <a:srgbClr val="89B0FA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3" name="Заголовок 1"/>
          <p:cNvSpPr txBox="1"/>
          <p:nvPr/>
        </p:nvSpPr>
        <p:spPr bwMode="auto">
          <a:xfrm>
            <a:off x="298491" y="3538643"/>
            <a:ext cx="1623330" cy="304366"/>
          </a:xfrm>
          <a:prstGeom prst="rect">
            <a:avLst/>
          </a:prstGeom>
        </p:spPr>
        <p:txBody>
          <a:bodyPr vert="horz" lIns="65325" tIns="32662" rIns="65325" bIns="32662" rtlCol="0" anchor="ctr">
            <a:noAutofit/>
          </a:bodyPr>
          <a:lstStyle>
            <a:lvl1pPr algn="ctr" defTabSz="914400">
              <a:lnSpc>
                <a:spcPct val="90000"/>
              </a:lnSpc>
              <a:spcBef>
                <a:spcPts val="0"/>
              </a:spcBef>
              <a:buNone/>
              <a:defRPr sz="60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sz="2000" b="1" dirty="0">
                <a:solidFill>
                  <a:schemeClr val="bg1"/>
                </a:solidFill>
                <a:latin typeface="Arial"/>
                <a:ea typeface="Inter V"/>
                <a:cs typeface="Arial"/>
              </a:rPr>
              <a:t>ЧЕТЫРЕ  </a:t>
            </a:r>
          </a:p>
          <a:p>
            <a:pPr>
              <a:defRPr/>
            </a:pPr>
            <a:r>
              <a:rPr lang="ru-RU" sz="2000" b="1" dirty="0">
                <a:solidFill>
                  <a:schemeClr val="bg1"/>
                </a:solidFill>
                <a:latin typeface="Arial"/>
                <a:ea typeface="Inter V"/>
                <a:cs typeface="Arial"/>
              </a:rPr>
              <a:t>профиля</a:t>
            </a:r>
            <a:endParaRPr dirty="0"/>
          </a:p>
        </p:txBody>
      </p:sp>
      <p:sp>
        <p:nvSpPr>
          <p:cNvPr id="74" name="Заголовок 1"/>
          <p:cNvSpPr txBox="1"/>
          <p:nvPr/>
        </p:nvSpPr>
        <p:spPr bwMode="auto">
          <a:xfrm>
            <a:off x="392212" y="140076"/>
            <a:ext cx="8645739" cy="822749"/>
          </a:xfrm>
          <a:prstGeom prst="rect">
            <a:avLst/>
          </a:prstGeom>
          <a:ln>
            <a:noFill/>
          </a:ln>
        </p:spPr>
        <p:txBody>
          <a:bodyPr vert="horz" lIns="65325" tIns="32662" rIns="65325" bIns="32662" rtlCol="0" anchor="t">
            <a:noAutofit/>
          </a:bodyPr>
          <a:lstStyle>
            <a:lvl1pPr algn="ctr" defTabSz="914400">
              <a:lnSpc>
                <a:spcPct val="90000"/>
              </a:lnSpc>
              <a:spcBef>
                <a:spcPts val="0"/>
              </a:spcBef>
              <a:buNone/>
              <a:defRPr sz="60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ru-RU" sz="2600" dirty="0">
                <a:solidFill>
                  <a:schemeClr val="bg1"/>
                </a:solidFill>
                <a:latin typeface="Arial Black"/>
              </a:rPr>
              <a:t>Вариативность обучения  в 10 классе </a:t>
            </a:r>
          </a:p>
          <a:p>
            <a:pPr algn="r">
              <a:defRPr/>
            </a:pPr>
            <a:r>
              <a:rPr lang="ru-RU" sz="2600" dirty="0">
                <a:solidFill>
                  <a:schemeClr val="bg1"/>
                </a:solidFill>
                <a:latin typeface="Arial Black"/>
              </a:rPr>
              <a:t>ГБОУ Школа №117</a:t>
            </a:r>
          </a:p>
        </p:txBody>
      </p:sp>
      <p:sp>
        <p:nvSpPr>
          <p:cNvPr id="97" name="Rectangle 37"/>
          <p:cNvSpPr/>
          <p:nvPr/>
        </p:nvSpPr>
        <p:spPr bwMode="auto">
          <a:xfrm>
            <a:off x="0" y="6629399"/>
            <a:ext cx="12191999" cy="228601"/>
          </a:xfrm>
          <a:prstGeom prst="rect">
            <a:avLst/>
          </a:prstGeom>
          <a:gradFill>
            <a:gsLst>
              <a:gs pos="0">
                <a:srgbClr val="003399"/>
              </a:gs>
              <a:gs pos="50000">
                <a:srgbClr val="309AFA"/>
              </a:gs>
              <a:gs pos="100000">
                <a:srgbClr val="89B0FA"/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grpSp>
        <p:nvGrpSpPr>
          <p:cNvPr id="72" name="Group 25"/>
          <p:cNvGrpSpPr/>
          <p:nvPr/>
        </p:nvGrpSpPr>
        <p:grpSpPr bwMode="auto">
          <a:xfrm>
            <a:off x="11663052" y="6248590"/>
            <a:ext cx="410390" cy="266602"/>
            <a:chOff x="11663391" y="6258113"/>
            <a:chExt cx="409921" cy="266298"/>
          </a:xfrm>
        </p:grpSpPr>
        <p:sp>
          <p:nvSpPr>
            <p:cNvPr id="73" name="Rectangle: Rounded Corners 26"/>
            <p:cNvSpPr/>
            <p:nvPr/>
          </p:nvSpPr>
          <p:spPr bwMode="auto">
            <a:xfrm>
              <a:off x="11733723" y="6258113"/>
              <a:ext cx="263526" cy="263525"/>
            </a:xfrm>
            <a:prstGeom prst="roundRect">
              <a:avLst>
                <a:gd name="adj" fmla="val 16667"/>
              </a:avLst>
            </a:prstGeom>
            <a:noFill/>
            <a:ln w="19050">
              <a:solidFill>
                <a:srgbClr val="309AF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76" name="TextBox 75"/>
            <p:cNvSpPr txBox="1"/>
            <p:nvPr/>
          </p:nvSpPr>
          <p:spPr bwMode="auto">
            <a:xfrm>
              <a:off x="11663391" y="6270785"/>
              <a:ext cx="409921" cy="25362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>
                <a:defRPr/>
              </a:pPr>
              <a:fld id="{593990A3-9747-46BC-98B6-D7AB359CE4E9}" type="slidenum">
                <a:rPr lang="ru-RU" sz="1050" b="1">
                  <a:solidFill>
                    <a:srgbClr val="309AFA"/>
                  </a:solidFill>
                  <a:latin typeface="Arial"/>
                  <a:ea typeface="Inter Semi Bold"/>
                  <a:cs typeface="Arial"/>
                </a:rPr>
                <a:t>3</a:t>
              </a:fld>
              <a:endParaRPr lang="ru-RU" sz="1050" b="1">
                <a:solidFill>
                  <a:srgbClr val="309AFA"/>
                </a:solidFill>
                <a:latin typeface="Arial"/>
                <a:ea typeface="Inter Semi Bold"/>
                <a:cs typeface="Arial"/>
              </a:endParaRPr>
            </a:p>
          </p:txBody>
        </p:sp>
      </p:grpSp>
      <p:pic>
        <p:nvPicPr>
          <p:cNvPr id="67" name="Рисунок 66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10245316" y="351165"/>
            <a:ext cx="1726392" cy="406800"/>
          </a:xfrm>
          <a:prstGeom prst="rect">
            <a:avLst/>
          </a:prstGeom>
        </p:spPr>
      </p:pic>
      <p:graphicFrame>
        <p:nvGraphicFramePr>
          <p:cNvPr id="68" name="Таблица 3">
            <a:extLst>
              <a:ext uri="{FF2B5EF4-FFF2-40B4-BE49-F238E27FC236}">
                <a16:creationId xmlns:a16="http://schemas.microsoft.com/office/drawing/2014/main" id="{F755A67E-43B5-42E5-A8EA-C33A953A285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78755769"/>
              </p:ext>
            </p:extLst>
          </p:nvPr>
        </p:nvGraphicFramePr>
        <p:xfrm>
          <a:off x="2689754" y="1254783"/>
          <a:ext cx="8935926" cy="5125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22507">
                  <a:extLst>
                    <a:ext uri="{9D8B030D-6E8A-4147-A177-3AD203B41FA5}">
                      <a16:colId xmlns:a16="http://schemas.microsoft.com/office/drawing/2014/main" val="3890928205"/>
                    </a:ext>
                  </a:extLst>
                </a:gridCol>
                <a:gridCol w="2720971">
                  <a:extLst>
                    <a:ext uri="{9D8B030D-6E8A-4147-A177-3AD203B41FA5}">
                      <a16:colId xmlns:a16="http://schemas.microsoft.com/office/drawing/2014/main" val="3915469756"/>
                    </a:ext>
                  </a:extLst>
                </a:gridCol>
                <a:gridCol w="1246224">
                  <a:extLst>
                    <a:ext uri="{9D8B030D-6E8A-4147-A177-3AD203B41FA5}">
                      <a16:colId xmlns:a16="http://schemas.microsoft.com/office/drawing/2014/main" val="3727571861"/>
                    </a:ext>
                  </a:extLst>
                </a:gridCol>
                <a:gridCol w="1246224">
                  <a:extLst>
                    <a:ext uri="{9D8B030D-6E8A-4147-A177-3AD203B41FA5}">
                      <a16:colId xmlns:a16="http://schemas.microsoft.com/office/drawing/2014/main" val="129304385"/>
                    </a:ext>
                  </a:extLst>
                </a:gridCol>
              </a:tblGrid>
              <a:tr h="629920">
                <a:tc rowSpan="2">
                  <a:txBody>
                    <a:bodyPr/>
                    <a:lstStyle/>
                    <a:p>
                      <a:r>
                        <a:rPr lang="ru-RU" sz="19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Профиль </a:t>
                      </a:r>
                    </a:p>
                  </a:txBody>
                  <a:tcPr marL="60960" marR="60960" marT="30480" marB="30480"/>
                </a:tc>
                <a:tc rowSpan="2">
                  <a:txBody>
                    <a:bodyPr/>
                    <a:lstStyle/>
                    <a:p>
                      <a:r>
                        <a:rPr lang="ru-RU" sz="19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Предметы углубленного изучения</a:t>
                      </a:r>
                    </a:p>
                  </a:txBody>
                  <a:tcPr marL="60960" marR="60960" marT="30480" marB="30480"/>
                </a:tc>
                <a:tc gridSpan="2">
                  <a:txBody>
                    <a:bodyPr/>
                    <a:lstStyle/>
                    <a:p>
                      <a:r>
                        <a:rPr lang="ru-RU" sz="19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учебных часов в неделю</a:t>
                      </a:r>
                    </a:p>
                  </a:txBody>
                  <a:tcPr marL="60960" marR="60960" marT="30480" marB="3048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83686778"/>
                  </a:ext>
                </a:extLst>
              </a:tr>
              <a:tr h="345440"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900" b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Montserrat Light"/>
                        <a:cs typeface="Times New Roman" panose="02020603050405020304" pitchFamily="18" charset="0"/>
                        <a:sym typeface="Montserrat Light"/>
                      </a:endParaRPr>
                    </a:p>
                  </a:txBody>
                  <a:tcPr marL="60960" marR="60960" marT="30480" marB="30480">
                    <a:solidFill>
                      <a:srgbClr val="EAEFF7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 sz="1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9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класс</a:t>
                      </a:r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9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 класс</a:t>
                      </a:r>
                    </a:p>
                  </a:txBody>
                  <a:tcPr marL="60960" marR="60960" marT="30480" marB="30480"/>
                </a:tc>
                <a:extLst>
                  <a:ext uri="{0D108BD9-81ED-4DB2-BD59-A6C34878D82A}">
                    <a16:rowId xmlns:a16="http://schemas.microsoft.com/office/drawing/2014/main" val="1673078310"/>
                  </a:ext>
                </a:extLst>
              </a:tr>
              <a:tr h="345440"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900" b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Montserrat Light"/>
                          <a:cs typeface="Times New Roman" panose="02020603050405020304" pitchFamily="18" charset="0"/>
                          <a:sym typeface="Montserrat Light"/>
                        </a:rPr>
                        <a:t>Естественно - научный</a:t>
                      </a:r>
                      <a:endParaRPr lang="en-US" sz="1900" b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Montserrat Light"/>
                        <a:cs typeface="Times New Roman" panose="02020603050405020304" pitchFamily="18" charset="0"/>
                        <a:sym typeface="Montserrat Light"/>
                      </a:endParaRPr>
                    </a:p>
                  </a:txBody>
                  <a:tcPr marL="60960" marR="60960" marT="30480" marB="30480"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9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биология</a:t>
                      </a:r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9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3,5</a:t>
                      </a:r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9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3,5</a:t>
                      </a:r>
                    </a:p>
                  </a:txBody>
                  <a:tcPr marL="60960" marR="60960" marT="30480" marB="30480"/>
                </a:tc>
                <a:extLst>
                  <a:ext uri="{0D108BD9-81ED-4DB2-BD59-A6C34878D82A}">
                    <a16:rowId xmlns:a16="http://schemas.microsoft.com/office/drawing/2014/main" val="2899410398"/>
                  </a:ext>
                </a:extLst>
              </a:tr>
              <a:tr h="345440">
                <a:tc vMerge="1">
                  <a:txBody>
                    <a:bodyPr/>
                    <a:lstStyle/>
                    <a:p>
                      <a:endParaRPr lang="ru-RU" sz="19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r>
                        <a:rPr lang="ru-RU" sz="19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химия</a:t>
                      </a:r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9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3,5</a:t>
                      </a:r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9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3,5</a:t>
                      </a:r>
                    </a:p>
                  </a:txBody>
                  <a:tcPr marL="60960" marR="60960" marT="30480" marB="30480"/>
                </a:tc>
                <a:extLst>
                  <a:ext uri="{0D108BD9-81ED-4DB2-BD59-A6C34878D82A}">
                    <a16:rowId xmlns:a16="http://schemas.microsoft.com/office/drawing/2014/main" val="2382761840"/>
                  </a:ext>
                </a:extLst>
              </a:tr>
              <a:tr h="345440">
                <a:tc rowSpan="3">
                  <a:txBody>
                    <a:bodyPr/>
                    <a:lstStyle/>
                    <a:p>
                      <a:r>
                        <a:rPr lang="ru-RU" sz="19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Технологический </a:t>
                      </a:r>
                    </a:p>
                    <a:p>
                      <a:r>
                        <a:rPr lang="ru-RU" sz="1900" b="1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Инженерный класс</a:t>
                      </a:r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r>
                        <a:rPr lang="ru-RU" sz="19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математика</a:t>
                      </a:r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900" b="1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900" b="1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60960" marR="60960" marT="30480" marB="30480"/>
                </a:tc>
                <a:extLst>
                  <a:ext uri="{0D108BD9-81ED-4DB2-BD59-A6C34878D82A}">
                    <a16:rowId xmlns:a16="http://schemas.microsoft.com/office/drawing/2014/main" val="1053794603"/>
                  </a:ext>
                </a:extLst>
              </a:tr>
              <a:tr h="345440">
                <a:tc vMerge="1">
                  <a:txBody>
                    <a:bodyPr/>
                    <a:lstStyle/>
                    <a:p>
                      <a:endParaRPr lang="ru-RU" sz="19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r>
                        <a:rPr lang="ru-RU" sz="19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информатика</a:t>
                      </a:r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900" b="1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900" b="1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60960" marR="60960" marT="30480" marB="30480"/>
                </a:tc>
                <a:extLst>
                  <a:ext uri="{0D108BD9-81ED-4DB2-BD59-A6C34878D82A}">
                    <a16:rowId xmlns:a16="http://schemas.microsoft.com/office/drawing/2014/main" val="797509881"/>
                  </a:ext>
                </a:extLst>
              </a:tr>
              <a:tr h="345440">
                <a:tc vMerge="1">
                  <a:txBody>
                    <a:bodyPr/>
                    <a:lstStyle/>
                    <a:p>
                      <a:endParaRPr lang="ru-RU" sz="19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r>
                        <a:rPr lang="ru-RU" sz="19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физика</a:t>
                      </a:r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900" b="1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900" b="1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60960" marR="60960" marT="30480" marB="30480"/>
                </a:tc>
                <a:extLst>
                  <a:ext uri="{0D108BD9-81ED-4DB2-BD59-A6C34878D82A}">
                    <a16:rowId xmlns:a16="http://schemas.microsoft.com/office/drawing/2014/main" val="4018658563"/>
                  </a:ext>
                </a:extLst>
              </a:tr>
              <a:tr h="345440">
                <a:tc rowSpan="3">
                  <a:txBody>
                    <a:bodyPr/>
                    <a:lstStyle/>
                    <a:p>
                      <a:r>
                        <a:rPr lang="ru-RU" sz="19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Гуманитарный </a:t>
                      </a:r>
                    </a:p>
                  </a:txBody>
                  <a:tcPr marL="60960" marR="60960" marT="30480" marB="30480"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9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русский язык</a:t>
                      </a:r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9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9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60960" marR="60960" marT="30480" marB="30480"/>
                </a:tc>
                <a:extLst>
                  <a:ext uri="{0D108BD9-81ED-4DB2-BD59-A6C34878D82A}">
                    <a16:rowId xmlns:a16="http://schemas.microsoft.com/office/drawing/2014/main" val="634642544"/>
                  </a:ext>
                </a:extLst>
              </a:tr>
              <a:tr h="345440">
                <a:tc vMerge="1">
                  <a:txBody>
                    <a:bodyPr/>
                    <a:lstStyle/>
                    <a:p>
                      <a:endParaRPr lang="ru-RU" sz="19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r>
                        <a:rPr lang="ru-RU" sz="19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английский язык</a:t>
                      </a:r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9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9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60960" marR="60960" marT="30480" marB="30480"/>
                </a:tc>
                <a:extLst>
                  <a:ext uri="{0D108BD9-81ED-4DB2-BD59-A6C34878D82A}">
                    <a16:rowId xmlns:a16="http://schemas.microsoft.com/office/drawing/2014/main" val="2449852458"/>
                  </a:ext>
                </a:extLst>
              </a:tr>
              <a:tr h="345440">
                <a:tc vMerge="1">
                  <a:txBody>
                    <a:bodyPr/>
                    <a:lstStyle/>
                    <a:p>
                      <a:endParaRPr lang="ru-RU" sz="19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r>
                        <a:rPr lang="ru-RU" sz="19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обществознание</a:t>
                      </a:r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9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9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60960" marR="60960" marT="30480" marB="30480"/>
                </a:tc>
                <a:extLst>
                  <a:ext uri="{0D108BD9-81ED-4DB2-BD59-A6C34878D82A}">
                    <a16:rowId xmlns:a16="http://schemas.microsoft.com/office/drawing/2014/main" val="231108154"/>
                  </a:ext>
                </a:extLst>
              </a:tr>
              <a:tr h="629920">
                <a:tc rowSpan="3">
                  <a:txBody>
                    <a:bodyPr/>
                    <a:lstStyle/>
                    <a:p>
                      <a:r>
                        <a:rPr lang="ru-RU" sz="19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Социально – экономический </a:t>
                      </a:r>
                      <a:r>
                        <a:rPr lang="ru-RU" sz="1900" b="1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Предпринимательский класс</a:t>
                      </a:r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r>
                        <a:rPr lang="ru-RU" sz="19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математика</a:t>
                      </a:r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900" b="1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900" b="1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60960" marR="60960" marT="30480" marB="30480"/>
                </a:tc>
                <a:extLst>
                  <a:ext uri="{0D108BD9-81ED-4DB2-BD59-A6C34878D82A}">
                    <a16:rowId xmlns:a16="http://schemas.microsoft.com/office/drawing/2014/main" val="1649906000"/>
                  </a:ext>
                </a:extLst>
              </a:tr>
              <a:tr h="345440">
                <a:tc vMerge="1">
                  <a:txBody>
                    <a:bodyPr/>
                    <a:lstStyle/>
                    <a:p>
                      <a:endParaRPr lang="ru-RU" sz="1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r>
                        <a:rPr lang="ru-RU" sz="19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обществознание</a:t>
                      </a:r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900" b="1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900" b="1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60960" marR="60960" marT="30480" marB="30480"/>
                </a:tc>
                <a:extLst>
                  <a:ext uri="{0D108BD9-81ED-4DB2-BD59-A6C34878D82A}">
                    <a16:rowId xmlns:a16="http://schemas.microsoft.com/office/drawing/2014/main" val="47966308"/>
                  </a:ext>
                </a:extLst>
              </a:tr>
              <a:tr h="345440">
                <a:tc vMerge="1">
                  <a:txBody>
                    <a:bodyPr/>
                    <a:lstStyle/>
                    <a:p>
                      <a:endParaRPr lang="ru-RU" sz="1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r>
                        <a:rPr lang="ru-RU" sz="19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английский язык</a:t>
                      </a:r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900" b="1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900" b="1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60960" marR="60960" marT="30480" marB="30480"/>
                </a:tc>
                <a:extLst>
                  <a:ext uri="{0D108BD9-81ED-4DB2-BD59-A6C34878D82A}">
                    <a16:rowId xmlns:a16="http://schemas.microsoft.com/office/drawing/2014/main" val="1251438529"/>
                  </a:ext>
                </a:extLst>
              </a:tr>
            </a:tbl>
          </a:graphicData>
        </a:graphic>
      </p:graphicFrame>
      <p:pic>
        <p:nvPicPr>
          <p:cNvPr id="70" name="Picture 5"/>
          <p:cNvPicPr>
            <a:picLocks noChangeAspect="1" noChangeArrowheads="1"/>
          </p:cNvPicPr>
          <p:nvPr/>
        </p:nvPicPr>
        <p:blipFill>
          <a:blip r:embed="rId2"/>
          <a:stretch/>
        </p:blipFill>
        <p:spPr bwMode="auto">
          <a:xfrm>
            <a:off x="2283356" y="5079084"/>
            <a:ext cx="313399" cy="363591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71" name="Picture 2" descr="Picture background">
            <a:extLst>
              <a:ext uri="{FF2B5EF4-FFF2-40B4-BE49-F238E27FC236}">
                <a16:creationId xmlns:a16="http://schemas.microsoft.com/office/drawing/2014/main" id="{8DD34394-DA44-4009-BEED-6E3494CD15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55" r="13600" b="24933"/>
          <a:stretch/>
        </p:blipFill>
        <p:spPr bwMode="auto">
          <a:xfrm>
            <a:off x="455586" y="5077002"/>
            <a:ext cx="1377074" cy="1171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73356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tretch/>
        </p:blipFill>
        <p:spPr bwMode="auto">
          <a:xfrm>
            <a:off x="-43411" y="-27000"/>
            <a:ext cx="12278822" cy="6912000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7" name="Picture 4"/>
          <p:cNvPicPr>
            <a:picLocks noChangeAspect="1" noChangeArrowheads="1"/>
          </p:cNvPicPr>
          <p:nvPr/>
        </p:nvPicPr>
        <p:blipFill>
          <a:blip r:embed="rId3"/>
          <a:stretch/>
        </p:blipFill>
        <p:spPr bwMode="auto">
          <a:xfrm>
            <a:off x="1255234" y="981953"/>
            <a:ext cx="3864236" cy="910800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8" name="Заголовок 1"/>
          <p:cNvSpPr>
            <a:spLocks noGrp="1"/>
          </p:cNvSpPr>
          <p:nvPr>
            <p:ph type="ctrTitle"/>
          </p:nvPr>
        </p:nvSpPr>
        <p:spPr bwMode="auto">
          <a:xfrm>
            <a:off x="1386353" y="3327134"/>
            <a:ext cx="10459764" cy="1602506"/>
          </a:xfrm>
        </p:spPr>
        <p:txBody>
          <a:bodyPr anchor="ctr">
            <a:normAutofit/>
          </a:bodyPr>
          <a:lstStyle/>
          <a:p>
            <a:pPr algn="l" defTabSz="847725">
              <a:defRPr/>
            </a:pPr>
            <a:r>
              <a:rPr lang="ru-RU" sz="4000" dirty="0">
                <a:solidFill>
                  <a:schemeClr val="bg1"/>
                </a:solidFill>
                <a:latin typeface="Arial Black"/>
              </a:rPr>
              <a:t>Предпринимательский класс</a:t>
            </a:r>
            <a:br>
              <a:rPr lang="ru-RU" sz="4000" dirty="0">
                <a:solidFill>
                  <a:schemeClr val="bg1"/>
                </a:solidFill>
                <a:latin typeface="Arial Black"/>
              </a:rPr>
            </a:br>
            <a:r>
              <a:rPr lang="ru-RU" sz="2400" b="1" dirty="0">
                <a:solidFill>
                  <a:schemeClr val="bg1"/>
                </a:solidFill>
                <a:latin typeface="Arial"/>
                <a:cs typeface="Arial"/>
              </a:rPr>
              <a:t>в московской школе</a:t>
            </a:r>
            <a:endParaRPr sz="2400" dirty="0"/>
          </a:p>
        </p:txBody>
      </p:sp>
      <p:cxnSp>
        <p:nvCxnSpPr>
          <p:cNvPr id="10" name="Straight Connector 3"/>
          <p:cNvCxnSpPr>
            <a:cxnSpLocks/>
          </p:cNvCxnSpPr>
          <p:nvPr/>
        </p:nvCxnSpPr>
        <p:spPr bwMode="auto">
          <a:xfrm>
            <a:off x="1237725" y="3237738"/>
            <a:ext cx="0" cy="1781299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/>
          <a:srcRect l="57477" t="36266" r="28813" b="47612"/>
          <a:stretch/>
        </p:blipFill>
        <p:spPr>
          <a:xfrm>
            <a:off x="7688468" y="457221"/>
            <a:ext cx="4010024" cy="2652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57136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5" name="Рисунок 14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12210276" cy="6868280"/>
          </a:xfrm>
          <a:prstGeom prst="rect">
            <a:avLst/>
          </a:prstGeom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3"/>
          <a:stretch/>
        </p:blipFill>
        <p:spPr bwMode="auto">
          <a:xfrm>
            <a:off x="0" y="0"/>
            <a:ext cx="10640190" cy="1063158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44" name="Скругленный прямоугольник 10"/>
          <p:cNvSpPr/>
          <p:nvPr/>
        </p:nvSpPr>
        <p:spPr bwMode="auto">
          <a:xfrm>
            <a:off x="206946" y="1260878"/>
            <a:ext cx="8421005" cy="5251538"/>
          </a:xfrm>
          <a:prstGeom prst="roundRect">
            <a:avLst>
              <a:gd name="adj" fmla="val 4961"/>
            </a:avLst>
          </a:prstGeom>
          <a:noFill/>
          <a:ln w="19050">
            <a:solidFill>
              <a:srgbClr val="00B1E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5325" tIns="32662" rIns="65325" bIns="32662"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57" name="Заголовок 1"/>
          <p:cNvSpPr txBox="1"/>
          <p:nvPr/>
        </p:nvSpPr>
        <p:spPr bwMode="auto">
          <a:xfrm>
            <a:off x="455586" y="306655"/>
            <a:ext cx="9168248" cy="570517"/>
          </a:xfrm>
          <a:prstGeom prst="rect">
            <a:avLst/>
          </a:prstGeom>
          <a:ln>
            <a:noFill/>
          </a:ln>
        </p:spPr>
        <p:txBody>
          <a:bodyPr vert="horz" lIns="65325" tIns="32662" rIns="65325" bIns="32662" rtlCol="0" anchor="t">
            <a:noAutofit/>
          </a:bodyPr>
          <a:lstStyle>
            <a:lvl1pPr algn="ctr" defTabSz="914400">
              <a:lnSpc>
                <a:spcPct val="90000"/>
              </a:lnSpc>
              <a:spcBef>
                <a:spcPts val="0"/>
              </a:spcBef>
              <a:buNone/>
              <a:defRPr sz="60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ru-RU" sz="2600" dirty="0">
                <a:solidFill>
                  <a:schemeClr val="bg1"/>
                </a:solidFill>
                <a:latin typeface="Arial Black"/>
              </a:rPr>
              <a:t>Информация о проекте на сайте </a:t>
            </a:r>
            <a:r>
              <a:rPr lang="en-US" sz="2800" b="1" dirty="0">
                <a:solidFill>
                  <a:schemeClr val="bg1"/>
                </a:solidFill>
                <a:latin typeface="Arial Black" panose="020B0A04020102020204" pitchFamily="34" charset="0"/>
              </a:rPr>
              <a:t>profil.mos.ru</a:t>
            </a:r>
            <a:r>
              <a:rPr lang="ru-RU" sz="2600" b="1" dirty="0">
                <a:solidFill>
                  <a:schemeClr val="bg1"/>
                </a:solidFill>
                <a:latin typeface="Arial Black"/>
              </a:rPr>
              <a:t>  </a:t>
            </a:r>
          </a:p>
        </p:txBody>
      </p:sp>
      <p:sp>
        <p:nvSpPr>
          <p:cNvPr id="30" name="Rectangle 37"/>
          <p:cNvSpPr/>
          <p:nvPr/>
        </p:nvSpPr>
        <p:spPr bwMode="auto">
          <a:xfrm>
            <a:off x="0" y="6629399"/>
            <a:ext cx="12191999" cy="228601"/>
          </a:xfrm>
          <a:prstGeom prst="rect">
            <a:avLst/>
          </a:prstGeom>
          <a:gradFill>
            <a:gsLst>
              <a:gs pos="0">
                <a:srgbClr val="003399"/>
              </a:gs>
              <a:gs pos="50000">
                <a:srgbClr val="309AFA"/>
              </a:gs>
              <a:gs pos="100000">
                <a:srgbClr val="89B0FA"/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grpSp>
        <p:nvGrpSpPr>
          <p:cNvPr id="18" name="Group 25"/>
          <p:cNvGrpSpPr/>
          <p:nvPr/>
        </p:nvGrpSpPr>
        <p:grpSpPr bwMode="auto">
          <a:xfrm>
            <a:off x="11663052" y="6248590"/>
            <a:ext cx="410390" cy="266602"/>
            <a:chOff x="11663391" y="6258113"/>
            <a:chExt cx="409921" cy="266298"/>
          </a:xfrm>
        </p:grpSpPr>
        <p:sp>
          <p:nvSpPr>
            <p:cNvPr id="19" name="Rectangle: Rounded Corners 26"/>
            <p:cNvSpPr/>
            <p:nvPr/>
          </p:nvSpPr>
          <p:spPr bwMode="auto">
            <a:xfrm>
              <a:off x="11733723" y="6258113"/>
              <a:ext cx="263526" cy="263525"/>
            </a:xfrm>
            <a:prstGeom prst="roundRect">
              <a:avLst>
                <a:gd name="adj" fmla="val 16667"/>
              </a:avLst>
            </a:prstGeom>
            <a:noFill/>
            <a:ln w="19050">
              <a:solidFill>
                <a:srgbClr val="309AF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20" name="TextBox 19"/>
            <p:cNvSpPr txBox="1"/>
            <p:nvPr/>
          </p:nvSpPr>
          <p:spPr bwMode="auto">
            <a:xfrm>
              <a:off x="11663391" y="6270785"/>
              <a:ext cx="409921" cy="25362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>
                <a:defRPr/>
              </a:pPr>
              <a:fld id="{593990A3-9747-46BC-98B6-D7AB359CE4E9}" type="slidenum">
                <a:rPr lang="ru-RU" sz="1050" b="1">
                  <a:solidFill>
                    <a:srgbClr val="309AFA"/>
                  </a:solidFill>
                  <a:latin typeface="Arial"/>
                  <a:ea typeface="Inter Semi Bold"/>
                  <a:cs typeface="Arial"/>
                </a:rPr>
                <a:t>5</a:t>
              </a:fld>
              <a:endParaRPr lang="ru-RU" sz="1050" b="1">
                <a:solidFill>
                  <a:srgbClr val="309AFA"/>
                </a:solidFill>
                <a:latin typeface="Arial"/>
                <a:ea typeface="Inter Semi Bold"/>
                <a:cs typeface="Arial"/>
              </a:endParaRPr>
            </a:p>
          </p:txBody>
        </p:sp>
      </p:grpSp>
      <p:pic>
        <p:nvPicPr>
          <p:cNvPr id="16" name="Рисунок 15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10245316" y="351165"/>
            <a:ext cx="1726392" cy="406800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5"/>
          <a:srcRect l="57477" t="52638" r="28813" b="30829"/>
          <a:stretch/>
        </p:blipFill>
        <p:spPr>
          <a:xfrm>
            <a:off x="8858180" y="2215680"/>
            <a:ext cx="3113528" cy="2053735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 rotWithShape="1">
          <a:blip r:embed="rId6"/>
          <a:srcRect l="19858" t="12633" r="20148" b="45970"/>
          <a:stretch/>
        </p:blipFill>
        <p:spPr>
          <a:xfrm>
            <a:off x="8858180" y="4492888"/>
            <a:ext cx="3113528" cy="1208470"/>
          </a:xfrm>
          <a:prstGeom prst="rect">
            <a:avLst/>
          </a:prstGeom>
        </p:spPr>
      </p:pic>
      <p:sp>
        <p:nvSpPr>
          <p:cNvPr id="24" name="Прямоугольник 23"/>
          <p:cNvSpPr/>
          <p:nvPr/>
        </p:nvSpPr>
        <p:spPr>
          <a:xfrm>
            <a:off x="8858180" y="1263101"/>
            <a:ext cx="321526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https://profil.mos.ru/business/o-proekte.html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B5EB747-8D19-4646-BA40-23C471D940FD}"/>
              </a:ext>
            </a:extLst>
          </p:cNvPr>
          <p:cNvSpPr txBox="1"/>
          <p:nvPr/>
        </p:nvSpPr>
        <p:spPr>
          <a:xfrm>
            <a:off x="372498" y="1699537"/>
            <a:ext cx="8089900" cy="42934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1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Предпринимательский класс 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московской школе – это место, где школьники 10-11 классов разрабатывают и тестируют свои бизнес-идеи, получают консультации профессиональных экспертов в сфере современного бизнеса, развивают предпринимательское мышление, навыки проектного управления, разбираются в основах экономики.</a:t>
            </a:r>
          </a:p>
          <a:p>
            <a:endParaRPr lang="ru-RU" sz="2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1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Цели </a:t>
            </a:r>
          </a:p>
          <a:p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1) Познакомить с миром экономики, финансов и предпринимательства для будущего выбора профессионального пути</a:t>
            </a:r>
          </a:p>
          <a:p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2) Обеспечить углубленное изучение предметов в целях подготовки обучающихся к успешной сдаче ЕГЭ и </a:t>
            </a:r>
            <a:r>
              <a:rPr lang="ru-RU" sz="21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поступление в ВУЗ на специальности по направлениям «Экономика и финансы» и «Управление и менеджмент»</a:t>
            </a:r>
          </a:p>
        </p:txBody>
      </p:sp>
    </p:spTree>
    <p:extLst>
      <p:ext uri="{BB962C8B-B14F-4D97-AF65-F5344CB8AC3E}">
        <p14:creationId xmlns:p14="http://schemas.microsoft.com/office/powerpoint/2010/main" val="18984056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5" name="Рисунок 14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12210276" cy="6868280"/>
          </a:xfrm>
          <a:prstGeom prst="rect">
            <a:avLst/>
          </a:prstGeom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3"/>
          <a:stretch/>
        </p:blipFill>
        <p:spPr bwMode="auto">
          <a:xfrm>
            <a:off x="0" y="0"/>
            <a:ext cx="10640190" cy="1063158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44" name="Скругленный прямоугольник 10"/>
          <p:cNvSpPr/>
          <p:nvPr/>
        </p:nvSpPr>
        <p:spPr bwMode="auto">
          <a:xfrm>
            <a:off x="217490" y="1260878"/>
            <a:ext cx="11855952" cy="5251538"/>
          </a:xfrm>
          <a:prstGeom prst="roundRect">
            <a:avLst>
              <a:gd name="adj" fmla="val 4961"/>
            </a:avLst>
          </a:prstGeom>
          <a:noFill/>
          <a:ln w="19050">
            <a:solidFill>
              <a:srgbClr val="00B1E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5325" tIns="32662" rIns="65325" bIns="32662"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57" name="Заголовок 1"/>
          <p:cNvSpPr txBox="1"/>
          <p:nvPr/>
        </p:nvSpPr>
        <p:spPr bwMode="auto">
          <a:xfrm>
            <a:off x="455585" y="152535"/>
            <a:ext cx="9168248" cy="570517"/>
          </a:xfrm>
          <a:prstGeom prst="rect">
            <a:avLst/>
          </a:prstGeom>
          <a:ln>
            <a:noFill/>
          </a:ln>
        </p:spPr>
        <p:txBody>
          <a:bodyPr vert="horz" lIns="65325" tIns="32662" rIns="65325" bIns="32662" rtlCol="0" anchor="t">
            <a:noAutofit/>
          </a:bodyPr>
          <a:lstStyle>
            <a:lvl1pPr algn="ctr" defTabSz="914400">
              <a:lnSpc>
                <a:spcPct val="90000"/>
              </a:lnSpc>
              <a:spcBef>
                <a:spcPts val="0"/>
              </a:spcBef>
              <a:buNone/>
              <a:defRPr sz="60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ru-RU" sz="2600" dirty="0">
                <a:solidFill>
                  <a:schemeClr val="bg1"/>
                </a:solidFill>
                <a:latin typeface="Arial Black"/>
              </a:rPr>
              <a:t>Критерии приема в </a:t>
            </a:r>
          </a:p>
          <a:p>
            <a:pPr algn="l">
              <a:defRPr/>
            </a:pPr>
            <a:r>
              <a:rPr lang="ru-RU" sz="2600" dirty="0">
                <a:solidFill>
                  <a:schemeClr val="bg1"/>
                </a:solidFill>
                <a:latin typeface="Arial Black"/>
              </a:rPr>
              <a:t>Предпринимательский класс в 2026/2027 </a:t>
            </a:r>
            <a:r>
              <a:rPr lang="ru-RU" sz="2600" dirty="0" err="1">
                <a:solidFill>
                  <a:schemeClr val="bg1"/>
                </a:solidFill>
                <a:latin typeface="Arial Black"/>
              </a:rPr>
              <a:t>уч.г</a:t>
            </a:r>
            <a:r>
              <a:rPr lang="ru-RU" sz="2600" dirty="0">
                <a:solidFill>
                  <a:schemeClr val="bg1"/>
                </a:solidFill>
                <a:latin typeface="Arial Black"/>
              </a:rPr>
              <a:t>.</a:t>
            </a:r>
            <a:endParaRPr lang="ru-RU" sz="2600" b="1" dirty="0">
              <a:solidFill>
                <a:schemeClr val="bg1"/>
              </a:solidFill>
              <a:latin typeface="Arial Black"/>
            </a:endParaRPr>
          </a:p>
        </p:txBody>
      </p:sp>
      <p:sp>
        <p:nvSpPr>
          <p:cNvPr id="30" name="Rectangle 37"/>
          <p:cNvSpPr/>
          <p:nvPr/>
        </p:nvSpPr>
        <p:spPr bwMode="auto">
          <a:xfrm>
            <a:off x="0" y="6616110"/>
            <a:ext cx="12191999" cy="228601"/>
          </a:xfrm>
          <a:prstGeom prst="rect">
            <a:avLst/>
          </a:prstGeom>
          <a:gradFill>
            <a:gsLst>
              <a:gs pos="0">
                <a:srgbClr val="003399"/>
              </a:gs>
              <a:gs pos="50000">
                <a:srgbClr val="309AFA"/>
              </a:gs>
              <a:gs pos="100000">
                <a:srgbClr val="89B0FA"/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grpSp>
        <p:nvGrpSpPr>
          <p:cNvPr id="18" name="Group 25"/>
          <p:cNvGrpSpPr/>
          <p:nvPr/>
        </p:nvGrpSpPr>
        <p:grpSpPr bwMode="auto">
          <a:xfrm>
            <a:off x="11663052" y="6248590"/>
            <a:ext cx="410390" cy="266602"/>
            <a:chOff x="11663391" y="6258113"/>
            <a:chExt cx="409921" cy="266298"/>
          </a:xfrm>
        </p:grpSpPr>
        <p:sp>
          <p:nvSpPr>
            <p:cNvPr id="19" name="Rectangle: Rounded Corners 26"/>
            <p:cNvSpPr/>
            <p:nvPr/>
          </p:nvSpPr>
          <p:spPr bwMode="auto">
            <a:xfrm>
              <a:off x="11733723" y="6258113"/>
              <a:ext cx="263526" cy="263525"/>
            </a:xfrm>
            <a:prstGeom prst="roundRect">
              <a:avLst>
                <a:gd name="adj" fmla="val 16667"/>
              </a:avLst>
            </a:prstGeom>
            <a:noFill/>
            <a:ln w="19050">
              <a:solidFill>
                <a:srgbClr val="309AF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20" name="TextBox 19"/>
            <p:cNvSpPr txBox="1"/>
            <p:nvPr/>
          </p:nvSpPr>
          <p:spPr bwMode="auto">
            <a:xfrm>
              <a:off x="11663391" y="6270785"/>
              <a:ext cx="409921" cy="25362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>
                <a:defRPr/>
              </a:pPr>
              <a:fld id="{593990A3-9747-46BC-98B6-D7AB359CE4E9}" type="slidenum">
                <a:rPr lang="ru-RU" sz="1050" b="1">
                  <a:solidFill>
                    <a:srgbClr val="309AFA"/>
                  </a:solidFill>
                  <a:latin typeface="Arial"/>
                  <a:ea typeface="Inter Semi Bold"/>
                  <a:cs typeface="Arial"/>
                </a:rPr>
                <a:t>6</a:t>
              </a:fld>
              <a:endParaRPr lang="ru-RU" sz="1050" b="1">
                <a:solidFill>
                  <a:srgbClr val="309AFA"/>
                </a:solidFill>
                <a:latin typeface="Arial"/>
                <a:ea typeface="Inter Semi Bold"/>
                <a:cs typeface="Arial"/>
              </a:endParaRPr>
            </a:p>
          </p:txBody>
        </p:sp>
      </p:grpSp>
      <p:pic>
        <p:nvPicPr>
          <p:cNvPr id="16" name="Рисунок 15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10245316" y="351165"/>
            <a:ext cx="1726392" cy="4068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91704FE-119C-4B30-B4AB-DE098BF38D35}"/>
              </a:ext>
            </a:extLst>
          </p:cNvPr>
          <p:cNvSpPr txBox="1"/>
          <p:nvPr/>
        </p:nvSpPr>
        <p:spPr>
          <a:xfrm>
            <a:off x="661417" y="1417320"/>
            <a:ext cx="8848343" cy="36933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Приказ Департамента образования и науки г. Москвы №Пр-836 от 27 августа 2025 г.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7D1B373-38C4-4531-9D11-C7A217C222F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35104" t="26052" r="29583" b="28553"/>
          <a:stretch/>
        </p:blipFill>
        <p:spPr>
          <a:xfrm>
            <a:off x="211752" y="1945891"/>
            <a:ext cx="6244935" cy="4515719"/>
          </a:xfrm>
          <a:prstGeom prst="rect">
            <a:avLst/>
          </a:prstGeom>
        </p:spPr>
      </p:pic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9BAEC72C-F4BF-4D84-97AC-1543569504F9}"/>
              </a:ext>
            </a:extLst>
          </p:cNvPr>
          <p:cNvSpPr/>
          <p:nvPr/>
        </p:nvSpPr>
        <p:spPr>
          <a:xfrm>
            <a:off x="1194474" y="3125034"/>
            <a:ext cx="5117425" cy="233187"/>
          </a:xfrm>
          <a:prstGeom prst="rect">
            <a:avLst/>
          </a:prstGeom>
          <a:solidFill>
            <a:srgbClr val="C00000">
              <a:alpha val="39000"/>
            </a:srgbClr>
          </a:solidFill>
        </p:spPr>
        <p:txBody>
          <a:bodyPr rtlCol="0" anchor="ctr"/>
          <a:lstStyle/>
          <a:p>
            <a:pPr algn="l"/>
            <a:endParaRPr lang="ru-RU" sz="1200" dirty="0"/>
          </a:p>
        </p:txBody>
      </p:sp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id="{9BAEC72C-F4BF-4D84-97AC-1543569504F9}"/>
              </a:ext>
            </a:extLst>
          </p:cNvPr>
          <p:cNvSpPr/>
          <p:nvPr/>
        </p:nvSpPr>
        <p:spPr>
          <a:xfrm>
            <a:off x="217489" y="3354461"/>
            <a:ext cx="6094409" cy="285939"/>
          </a:xfrm>
          <a:prstGeom prst="rect">
            <a:avLst/>
          </a:prstGeom>
          <a:solidFill>
            <a:srgbClr val="C00000">
              <a:alpha val="39000"/>
            </a:srgbClr>
          </a:solidFill>
        </p:spPr>
        <p:txBody>
          <a:bodyPr rtlCol="0" anchor="ctr"/>
          <a:lstStyle/>
          <a:p>
            <a:pPr algn="l"/>
            <a:endParaRPr lang="ru-RU" sz="1200" dirty="0"/>
          </a:p>
        </p:txBody>
      </p:sp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9BAEC72C-F4BF-4D84-97AC-1543569504F9}"/>
              </a:ext>
            </a:extLst>
          </p:cNvPr>
          <p:cNvSpPr/>
          <p:nvPr/>
        </p:nvSpPr>
        <p:spPr>
          <a:xfrm>
            <a:off x="217489" y="3640400"/>
            <a:ext cx="1484311" cy="154500"/>
          </a:xfrm>
          <a:prstGeom prst="rect">
            <a:avLst/>
          </a:prstGeom>
          <a:solidFill>
            <a:srgbClr val="C00000">
              <a:alpha val="39000"/>
            </a:srgbClr>
          </a:solidFill>
        </p:spPr>
        <p:txBody>
          <a:bodyPr rtlCol="0" anchor="ctr"/>
          <a:lstStyle/>
          <a:p>
            <a:pPr algn="l"/>
            <a:endParaRPr lang="ru-RU" sz="1200" dirty="0"/>
          </a:p>
        </p:txBody>
      </p: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9BAEC72C-F4BF-4D84-97AC-1543569504F9}"/>
              </a:ext>
            </a:extLst>
          </p:cNvPr>
          <p:cNvSpPr/>
          <p:nvPr/>
        </p:nvSpPr>
        <p:spPr>
          <a:xfrm>
            <a:off x="262636" y="5481392"/>
            <a:ext cx="6049262" cy="959317"/>
          </a:xfrm>
          <a:prstGeom prst="rect">
            <a:avLst/>
          </a:prstGeom>
          <a:solidFill>
            <a:srgbClr val="C00000">
              <a:alpha val="39000"/>
            </a:srgbClr>
          </a:solidFill>
        </p:spPr>
        <p:txBody>
          <a:bodyPr rtlCol="0" anchor="ctr"/>
          <a:lstStyle/>
          <a:p>
            <a:pPr algn="l"/>
            <a:endParaRPr lang="ru-RU" sz="1200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7F58E8B-5823-4E67-B458-4B909906C9E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35104" t="18386" r="30104" b="53339"/>
          <a:stretch/>
        </p:blipFill>
        <p:spPr>
          <a:xfrm>
            <a:off x="6398389" y="2050663"/>
            <a:ext cx="5593947" cy="2557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3105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9" name="Рисунок 28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12210276" cy="686828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10245316" y="351165"/>
            <a:ext cx="1726392" cy="406800"/>
          </a:xfrm>
          <a:prstGeom prst="rect">
            <a:avLst/>
          </a:prstGeom>
        </p:spPr>
      </p:pic>
      <p:sp>
        <p:nvSpPr>
          <p:cNvPr id="31" name="Rectangle 30"/>
          <p:cNvSpPr/>
          <p:nvPr/>
        </p:nvSpPr>
        <p:spPr bwMode="auto">
          <a:xfrm>
            <a:off x="-5134" y="0"/>
            <a:ext cx="6896099" cy="6858000"/>
          </a:xfrm>
          <a:prstGeom prst="rect">
            <a:avLst/>
          </a:prstGeom>
          <a:gradFill>
            <a:gsLst>
              <a:gs pos="0">
                <a:srgbClr val="75DBFF">
                  <a:alpha val="56000"/>
                </a:srgbClr>
              </a:gs>
              <a:gs pos="100000">
                <a:srgbClr val="00B1EF">
                  <a:alpha val="1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/>
          <a:stretch/>
        </p:blipFill>
        <p:spPr bwMode="auto">
          <a:xfrm>
            <a:off x="0" y="18769"/>
            <a:ext cx="10640190" cy="1063158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33" name="Заголовок 1"/>
          <p:cNvSpPr txBox="1"/>
          <p:nvPr/>
        </p:nvSpPr>
        <p:spPr bwMode="auto">
          <a:xfrm>
            <a:off x="604419" y="263513"/>
            <a:ext cx="9248722" cy="565007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ctr" defTabSz="914400">
              <a:lnSpc>
                <a:spcPct val="90000"/>
              </a:lnSpc>
              <a:spcBef>
                <a:spcPts val="0"/>
              </a:spcBef>
              <a:buNone/>
              <a:defRPr sz="60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defTabSz="911225">
              <a:defRPr/>
            </a:pPr>
            <a:r>
              <a:rPr lang="ru-RU" sz="2600" dirty="0">
                <a:solidFill>
                  <a:schemeClr val="bg1"/>
                </a:solidFill>
                <a:latin typeface="Arial Black"/>
              </a:rPr>
              <a:t>Учебный план Предпринимательского класса</a:t>
            </a:r>
            <a:endParaRPr dirty="0"/>
          </a:p>
        </p:txBody>
      </p:sp>
      <p:sp>
        <p:nvSpPr>
          <p:cNvPr id="40" name="Rectangle 37"/>
          <p:cNvSpPr/>
          <p:nvPr/>
        </p:nvSpPr>
        <p:spPr bwMode="auto">
          <a:xfrm>
            <a:off x="0" y="6629399"/>
            <a:ext cx="12191999" cy="228601"/>
          </a:xfrm>
          <a:prstGeom prst="rect">
            <a:avLst/>
          </a:prstGeom>
          <a:gradFill>
            <a:gsLst>
              <a:gs pos="0">
                <a:srgbClr val="003399"/>
              </a:gs>
              <a:gs pos="50000">
                <a:srgbClr val="309AFA"/>
              </a:gs>
              <a:gs pos="100000">
                <a:srgbClr val="89B0FA"/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grpSp>
        <p:nvGrpSpPr>
          <p:cNvPr id="38" name="Group 25"/>
          <p:cNvGrpSpPr/>
          <p:nvPr/>
        </p:nvGrpSpPr>
        <p:grpSpPr bwMode="auto">
          <a:xfrm>
            <a:off x="11663052" y="6248590"/>
            <a:ext cx="410390" cy="266602"/>
            <a:chOff x="11663391" y="6258113"/>
            <a:chExt cx="409921" cy="266298"/>
          </a:xfrm>
        </p:grpSpPr>
        <p:sp>
          <p:nvSpPr>
            <p:cNvPr id="39" name="Rectangle: Rounded Corners 26"/>
            <p:cNvSpPr/>
            <p:nvPr/>
          </p:nvSpPr>
          <p:spPr bwMode="auto">
            <a:xfrm>
              <a:off x="11733723" y="6258113"/>
              <a:ext cx="263526" cy="263525"/>
            </a:xfrm>
            <a:prstGeom prst="roundRect">
              <a:avLst>
                <a:gd name="adj" fmla="val 16667"/>
              </a:avLst>
            </a:prstGeom>
            <a:noFill/>
            <a:ln w="19050">
              <a:solidFill>
                <a:srgbClr val="309AF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41" name="TextBox 40"/>
            <p:cNvSpPr txBox="1"/>
            <p:nvPr/>
          </p:nvSpPr>
          <p:spPr bwMode="auto">
            <a:xfrm>
              <a:off x="11663391" y="6270785"/>
              <a:ext cx="409921" cy="25362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>
                <a:defRPr/>
              </a:pPr>
              <a:fld id="{593990A3-9747-46BC-98B6-D7AB359CE4E9}" type="slidenum">
                <a:rPr lang="ru-RU" sz="1050" b="1">
                  <a:solidFill>
                    <a:srgbClr val="309AFA"/>
                  </a:solidFill>
                  <a:latin typeface="Arial"/>
                  <a:ea typeface="Inter Semi Bold"/>
                  <a:cs typeface="Arial"/>
                </a:rPr>
                <a:t>7</a:t>
              </a:fld>
              <a:endParaRPr lang="ru-RU" sz="1050" b="1">
                <a:solidFill>
                  <a:srgbClr val="309AFA"/>
                </a:solidFill>
                <a:latin typeface="Arial"/>
                <a:ea typeface="Inter Semi Bold"/>
                <a:cs typeface="Arial"/>
              </a:endParaRPr>
            </a:p>
          </p:txBody>
        </p:sp>
      </p:grpSp>
      <p:graphicFrame>
        <p:nvGraphicFramePr>
          <p:cNvPr id="30" name="Таблица 2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60581643"/>
              </p:ext>
            </p:extLst>
          </p:nvPr>
        </p:nvGraphicFramePr>
        <p:xfrm>
          <a:off x="486549" y="1336726"/>
          <a:ext cx="5432076" cy="503787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058436">
                  <a:extLst>
                    <a:ext uri="{9D8B030D-6E8A-4147-A177-3AD203B41FA5}">
                      <a16:colId xmlns:a16="http://schemas.microsoft.com/office/drawing/2014/main" val="3774064666"/>
                    </a:ext>
                  </a:extLst>
                </a:gridCol>
                <a:gridCol w="1058436">
                  <a:extLst>
                    <a:ext uri="{9D8B030D-6E8A-4147-A177-3AD203B41FA5}">
                      <a16:colId xmlns:a16="http://schemas.microsoft.com/office/drawing/2014/main" val="2854721198"/>
                    </a:ext>
                  </a:extLst>
                </a:gridCol>
                <a:gridCol w="608654">
                  <a:extLst>
                    <a:ext uri="{9D8B030D-6E8A-4147-A177-3AD203B41FA5}">
                      <a16:colId xmlns:a16="http://schemas.microsoft.com/office/drawing/2014/main" val="1973776422"/>
                    </a:ext>
                  </a:extLst>
                </a:gridCol>
                <a:gridCol w="470345">
                  <a:extLst>
                    <a:ext uri="{9D8B030D-6E8A-4147-A177-3AD203B41FA5}">
                      <a16:colId xmlns:a16="http://schemas.microsoft.com/office/drawing/2014/main" val="1649669586"/>
                    </a:ext>
                  </a:extLst>
                </a:gridCol>
                <a:gridCol w="452673">
                  <a:extLst>
                    <a:ext uri="{9D8B030D-6E8A-4147-A177-3AD203B41FA5}">
                      <a16:colId xmlns:a16="http://schemas.microsoft.com/office/drawing/2014/main" val="2074900774"/>
                    </a:ext>
                  </a:extLst>
                </a:gridCol>
                <a:gridCol w="488887">
                  <a:extLst>
                    <a:ext uri="{9D8B030D-6E8A-4147-A177-3AD203B41FA5}">
                      <a16:colId xmlns:a16="http://schemas.microsoft.com/office/drawing/2014/main" val="2252095321"/>
                    </a:ext>
                  </a:extLst>
                </a:gridCol>
                <a:gridCol w="434567">
                  <a:extLst>
                    <a:ext uri="{9D8B030D-6E8A-4147-A177-3AD203B41FA5}">
                      <a16:colId xmlns:a16="http://schemas.microsoft.com/office/drawing/2014/main" val="1099609797"/>
                    </a:ext>
                  </a:extLst>
                </a:gridCol>
                <a:gridCol w="654711">
                  <a:extLst>
                    <a:ext uri="{9D8B030D-6E8A-4147-A177-3AD203B41FA5}">
                      <a16:colId xmlns:a16="http://schemas.microsoft.com/office/drawing/2014/main" val="96689967"/>
                    </a:ext>
                  </a:extLst>
                </a:gridCol>
                <a:gridCol w="205367">
                  <a:extLst>
                    <a:ext uri="{9D8B030D-6E8A-4147-A177-3AD203B41FA5}">
                      <a16:colId xmlns:a16="http://schemas.microsoft.com/office/drawing/2014/main" val="4197817405"/>
                    </a:ext>
                  </a:extLst>
                </a:gridCol>
              </a:tblGrid>
              <a:tr h="750172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Предметные области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68" marR="6568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Наименования учебных предметов, учебных курсов, модулей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68" marR="6568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Уровень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68" marR="6568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класс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68" marR="6568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 класс</a:t>
                      </a:r>
                    </a:p>
                  </a:txBody>
                  <a:tcPr marL="6568" marR="6568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Общее кол-во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часов за уровень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68" marR="6568" marT="0" marB="0" anchor="ctr"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6568" marR="6568" marT="0" marB="0" anchor="ctr"/>
                </a:tc>
                <a:extLst>
                  <a:ext uri="{0D108BD9-81ED-4DB2-BD59-A6C34878D82A}">
                    <a16:rowId xmlns:a16="http://schemas.microsoft.com/office/drawing/2014/main" val="1858042553"/>
                  </a:ext>
                </a:extLst>
              </a:tr>
              <a:tr h="39444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1п/г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68" marR="656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2п/г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68" marR="656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1п/г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68" marR="656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2п/г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68" marR="656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68" marR="6568" marT="0" marB="0" anchor="ctr"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6568" marR="6568" marT="0" marB="0" anchor="ctr"/>
                </a:tc>
                <a:extLst>
                  <a:ext uri="{0D108BD9-81ED-4DB2-BD59-A6C34878D82A}">
                    <a16:rowId xmlns:a16="http://schemas.microsoft.com/office/drawing/2014/main" val="2620996729"/>
                  </a:ext>
                </a:extLst>
              </a:tr>
              <a:tr h="394442">
                <a:tc gridSpan="9">
                  <a:txBody>
                    <a:bodyPr/>
                    <a:lstStyle/>
                    <a:p>
                      <a:endParaRPr lang="ru-RU" dirty="0"/>
                    </a:p>
                  </a:txBody>
                  <a:tcPr marL="6568" marR="6568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4247059"/>
                  </a:ext>
                </a:extLst>
              </a:tr>
              <a:tr h="394442"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Русский язык и 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литература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68" marR="6568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Русский язык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68" marR="656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68" marR="656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68" marR="656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68" marR="656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68" marR="656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68" marR="656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136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68" marR="6568" marT="0" marB="0" anchor="ctr"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6568" marR="6568" marT="0" marB="0" anchor="ctr"/>
                </a:tc>
                <a:extLst>
                  <a:ext uri="{0D108BD9-81ED-4DB2-BD59-A6C34878D82A}">
                    <a16:rowId xmlns:a16="http://schemas.microsoft.com/office/drawing/2014/main" val="769745043"/>
                  </a:ext>
                </a:extLst>
              </a:tr>
              <a:tr h="39444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Литература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68" marR="656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68" marR="656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68" marR="656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68" marR="656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68" marR="656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68" marR="656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204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68" marR="6568" marT="0" marB="0" anchor="ctr"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6568" marR="6568" marT="0" marB="0" anchor="ctr"/>
                </a:tc>
                <a:extLst>
                  <a:ext uri="{0D108BD9-81ED-4DB2-BD59-A6C34878D82A}">
                    <a16:rowId xmlns:a16="http://schemas.microsoft.com/office/drawing/2014/main" val="3899723228"/>
                  </a:ext>
                </a:extLst>
              </a:tr>
              <a:tr h="56262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Иностранные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языки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68" marR="6568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Иностранный (английский) язык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68" marR="656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68" marR="656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6568" marR="6568" marT="0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6568" marR="6568" marT="0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6568" marR="6568" marT="0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6568" marR="6568" marT="0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340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68" marR="6568" marT="0" marB="0" anchor="ctr"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6568" marR="6568" marT="0" marB="0" anchor="ctr"/>
                </a:tc>
                <a:extLst>
                  <a:ext uri="{0D108BD9-81ED-4DB2-BD59-A6C34878D82A}">
                    <a16:rowId xmlns:a16="http://schemas.microsoft.com/office/drawing/2014/main" val="910212785"/>
                  </a:ext>
                </a:extLst>
              </a:tr>
              <a:tr h="394442">
                <a:tc rowSpan="5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Математика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68" marR="6568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Математика: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68" marR="656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68" marR="656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68" marR="6568" marT="0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68" marR="6568" marT="0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68" marR="6568" marT="0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68" marR="6568" marT="0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544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68" marR="6568" marT="0" marB="0" anchor="ctr"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6568" marR="6568" marT="0" marB="0" anchor="ctr"/>
                </a:tc>
                <a:extLst>
                  <a:ext uri="{0D108BD9-81ED-4DB2-BD59-A6C34878D82A}">
                    <a16:rowId xmlns:a16="http://schemas.microsoft.com/office/drawing/2014/main" val="1484452709"/>
                  </a:ext>
                </a:extLst>
              </a:tr>
              <a:tr h="56953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Алгебра и начала математического анализа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68" marR="656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68" marR="656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68" marR="656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68" marR="656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68" marR="656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68" marR="656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272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68" marR="6568" marT="0" marB="0" anchor="ctr"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  </a:t>
                      </a:r>
                    </a:p>
                  </a:txBody>
                  <a:tcPr marL="6568" marR="6568" marT="0" marB="0" anchor="ctr"/>
                </a:tc>
                <a:extLst>
                  <a:ext uri="{0D108BD9-81ED-4DB2-BD59-A6C34878D82A}">
                    <a16:rowId xmlns:a16="http://schemas.microsoft.com/office/drawing/2014/main" val="1216790149"/>
                  </a:ext>
                </a:extLst>
              </a:tr>
              <a:tr h="39444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Геометрия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68" marR="656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68" marR="656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68" marR="656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68" marR="656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68" marR="656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68" marR="656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204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68" marR="6568" marT="0" marB="0" anchor="ctr"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6568" marR="6568" marT="0" marB="0" anchor="ctr"/>
                </a:tc>
                <a:extLst>
                  <a:ext uri="{0D108BD9-81ED-4DB2-BD59-A6C34878D82A}">
                    <a16:rowId xmlns:a16="http://schemas.microsoft.com/office/drawing/2014/main" val="1531995515"/>
                  </a:ext>
                </a:extLst>
              </a:tr>
              <a:tr h="39444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Вероятность и статистика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68" marR="656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68" marR="656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68" marR="656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68" marR="656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68" marR="656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68" marR="656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68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68" marR="6568" marT="0" marB="0" anchor="ctr"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6568" marR="6568" marT="0" marB="0" anchor="ctr"/>
                </a:tc>
                <a:extLst>
                  <a:ext uri="{0D108BD9-81ED-4DB2-BD59-A6C34878D82A}">
                    <a16:rowId xmlns:a16="http://schemas.microsoft.com/office/drawing/2014/main" val="1322915058"/>
                  </a:ext>
                </a:extLst>
              </a:tr>
              <a:tr h="39444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Информатика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68" marR="656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68" marR="656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68" marR="656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68" marR="656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68" marR="656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68" marR="656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68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68" marR="6568" marT="0" marB="0" anchor="ctr"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6568" marR="6568" marT="0" marB="0" anchor="ctr"/>
                </a:tc>
                <a:extLst>
                  <a:ext uri="{0D108BD9-81ED-4DB2-BD59-A6C34878D82A}">
                    <a16:rowId xmlns:a16="http://schemas.microsoft.com/office/drawing/2014/main" val="1762154503"/>
                  </a:ext>
                </a:extLst>
              </a:tr>
            </a:tbl>
          </a:graphicData>
        </a:graphic>
      </p:graphicFrame>
      <p:graphicFrame>
        <p:nvGraphicFramePr>
          <p:cNvPr id="35" name="Таблица 3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33041170"/>
              </p:ext>
            </p:extLst>
          </p:nvPr>
        </p:nvGraphicFramePr>
        <p:xfrm>
          <a:off x="6123890" y="1326671"/>
          <a:ext cx="5463012" cy="509728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064464">
                  <a:extLst>
                    <a:ext uri="{9D8B030D-6E8A-4147-A177-3AD203B41FA5}">
                      <a16:colId xmlns:a16="http://schemas.microsoft.com/office/drawing/2014/main" val="3378610689"/>
                    </a:ext>
                  </a:extLst>
                </a:gridCol>
                <a:gridCol w="1064464">
                  <a:extLst>
                    <a:ext uri="{9D8B030D-6E8A-4147-A177-3AD203B41FA5}">
                      <a16:colId xmlns:a16="http://schemas.microsoft.com/office/drawing/2014/main" val="1073745739"/>
                    </a:ext>
                  </a:extLst>
                </a:gridCol>
                <a:gridCol w="612120">
                  <a:extLst>
                    <a:ext uri="{9D8B030D-6E8A-4147-A177-3AD203B41FA5}">
                      <a16:colId xmlns:a16="http://schemas.microsoft.com/office/drawing/2014/main" val="3043338957"/>
                    </a:ext>
                  </a:extLst>
                </a:gridCol>
                <a:gridCol w="443493">
                  <a:extLst>
                    <a:ext uri="{9D8B030D-6E8A-4147-A177-3AD203B41FA5}">
                      <a16:colId xmlns:a16="http://schemas.microsoft.com/office/drawing/2014/main" val="1846003177"/>
                    </a:ext>
                  </a:extLst>
                </a:gridCol>
                <a:gridCol w="455694">
                  <a:extLst>
                    <a:ext uri="{9D8B030D-6E8A-4147-A177-3AD203B41FA5}">
                      <a16:colId xmlns:a16="http://schemas.microsoft.com/office/drawing/2014/main" val="2564039932"/>
                    </a:ext>
                  </a:extLst>
                </a:gridCol>
                <a:gridCol w="492150">
                  <a:extLst>
                    <a:ext uri="{9D8B030D-6E8A-4147-A177-3AD203B41FA5}">
                      <a16:colId xmlns:a16="http://schemas.microsoft.com/office/drawing/2014/main" val="52938755"/>
                    </a:ext>
                  </a:extLst>
                </a:gridCol>
                <a:gridCol w="501263">
                  <a:extLst>
                    <a:ext uri="{9D8B030D-6E8A-4147-A177-3AD203B41FA5}">
                      <a16:colId xmlns:a16="http://schemas.microsoft.com/office/drawing/2014/main" val="3348689857"/>
                    </a:ext>
                  </a:extLst>
                </a:gridCol>
                <a:gridCol w="622828">
                  <a:extLst>
                    <a:ext uri="{9D8B030D-6E8A-4147-A177-3AD203B41FA5}">
                      <a16:colId xmlns:a16="http://schemas.microsoft.com/office/drawing/2014/main" val="926371190"/>
                    </a:ext>
                  </a:extLst>
                </a:gridCol>
                <a:gridCol w="206536">
                  <a:extLst>
                    <a:ext uri="{9D8B030D-6E8A-4147-A177-3AD203B41FA5}">
                      <a16:colId xmlns:a16="http://schemas.microsoft.com/office/drawing/2014/main" val="2884218774"/>
                    </a:ext>
                  </a:extLst>
                </a:gridCol>
              </a:tblGrid>
              <a:tr h="318880">
                <a:tc rowSpan="3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Общественно-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научные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предметы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68" marR="6568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История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68" marR="656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68" marR="656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68" marR="656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68" marR="656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68" marR="656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68" marR="656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136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68" marR="6568" marT="0" marB="0" anchor="ctr"/>
                </a:tc>
                <a:tc>
                  <a:txBody>
                    <a:bodyPr/>
                    <a:lstStyle/>
                    <a:p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68" marR="6568" marT="0" marB="0" anchor="ctr"/>
                </a:tc>
                <a:extLst>
                  <a:ext uri="{0D108BD9-81ED-4DB2-BD59-A6C34878D82A}">
                    <a16:rowId xmlns:a16="http://schemas.microsoft.com/office/drawing/2014/main" val="529644914"/>
                  </a:ext>
                </a:extLst>
              </a:tr>
              <a:tr h="41184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Обществознание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68" marR="656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68" marR="656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68" marR="6568" marT="0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68" marR="6568" marT="0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68" marR="6568" marT="0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68" marR="6568" marT="0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272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68" marR="6568" marT="0" marB="0" anchor="ctr"/>
                </a:tc>
                <a:tc>
                  <a:txBody>
                    <a:bodyPr/>
                    <a:lstStyle/>
                    <a:p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68" marR="6568" marT="0" marB="0" anchor="ctr"/>
                </a:tc>
                <a:extLst>
                  <a:ext uri="{0D108BD9-81ED-4DB2-BD59-A6C34878D82A}">
                    <a16:rowId xmlns:a16="http://schemas.microsoft.com/office/drawing/2014/main" val="1100371826"/>
                  </a:ext>
                </a:extLst>
              </a:tr>
              <a:tr h="31888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География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68" marR="656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68" marR="656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68" marR="656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68" marR="656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68" marR="656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68" marR="656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68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68" marR="6568" marT="0" marB="0" anchor="ctr"/>
                </a:tc>
                <a:tc>
                  <a:txBody>
                    <a:bodyPr/>
                    <a:lstStyle/>
                    <a:p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68" marR="6568" marT="0" marB="0" anchor="ctr"/>
                </a:tc>
                <a:extLst>
                  <a:ext uri="{0D108BD9-81ED-4DB2-BD59-A6C34878D82A}">
                    <a16:rowId xmlns:a16="http://schemas.microsoft.com/office/drawing/2014/main" val="191899133"/>
                  </a:ext>
                </a:extLst>
              </a:tr>
              <a:tr h="446430">
                <a:tc rowSpan="3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Естественно-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научные 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предметы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68" marR="6568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Физика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68" marR="656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68" marR="656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68" marR="656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68" marR="656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68" marR="656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68" marR="656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102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68" marR="6568" marT="0" marB="0" anchor="ctr"/>
                </a:tc>
                <a:tc>
                  <a:txBody>
                    <a:bodyPr/>
                    <a:lstStyle/>
                    <a:p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68" marR="6568" marT="0" marB="0"/>
                </a:tc>
                <a:extLst>
                  <a:ext uri="{0D108BD9-81ED-4DB2-BD59-A6C34878D82A}">
                    <a16:rowId xmlns:a16="http://schemas.microsoft.com/office/drawing/2014/main" val="2760640619"/>
                  </a:ext>
                </a:extLst>
              </a:tr>
              <a:tr h="40309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Биология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68" marR="656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68" marR="656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68" marR="656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68" marR="656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68" marR="656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68" marR="656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68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68" marR="6568" marT="0" marB="0" anchor="ctr"/>
                </a:tc>
                <a:tc>
                  <a:txBody>
                    <a:bodyPr/>
                    <a:lstStyle/>
                    <a:p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68" marR="6568" marT="0" marB="0"/>
                </a:tc>
                <a:extLst>
                  <a:ext uri="{0D108BD9-81ED-4DB2-BD59-A6C34878D82A}">
                    <a16:rowId xmlns:a16="http://schemas.microsoft.com/office/drawing/2014/main" val="63243929"/>
                  </a:ext>
                </a:extLst>
              </a:tr>
              <a:tr h="38757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Химия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68" marR="656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68" marR="656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68" marR="656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68" marR="656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68" marR="656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68" marR="656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68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68" marR="6568" marT="0" marB="0" anchor="ctr"/>
                </a:tc>
                <a:tc>
                  <a:txBody>
                    <a:bodyPr/>
                    <a:lstStyle/>
                    <a:p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68" marR="6568" marT="0" marB="0"/>
                </a:tc>
                <a:extLst>
                  <a:ext uri="{0D108BD9-81ED-4DB2-BD59-A6C34878D82A}">
                    <a16:rowId xmlns:a16="http://schemas.microsoft.com/office/drawing/2014/main" val="3541023039"/>
                  </a:ext>
                </a:extLst>
              </a:tr>
              <a:tr h="39116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Физическая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культура 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68" marR="6568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Физическая культура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68" marR="656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68" marR="656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68" marR="656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68" marR="656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68" marR="656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68" marR="656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68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68" marR="6568" marT="0" marB="0" anchor="ctr"/>
                </a:tc>
                <a:tc>
                  <a:txBody>
                    <a:bodyPr/>
                    <a:lstStyle/>
                    <a:p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68" marR="6568" marT="0" marB="0" anchor="ctr"/>
                </a:tc>
                <a:extLst>
                  <a:ext uri="{0D108BD9-81ED-4DB2-BD59-A6C34878D82A}">
                    <a16:rowId xmlns:a16="http://schemas.microsoft.com/office/drawing/2014/main" val="3182291222"/>
                  </a:ext>
                </a:extLst>
              </a:tr>
              <a:tr h="63035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Основы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безопасности и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защиты Родины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68" marR="6568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Основы безопасности и защиты Родины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68" marR="656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68" marR="656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68" marR="656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68" marR="656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68" marR="656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68" marR="656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68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68" marR="6568" marT="0" marB="0" anchor="ctr"/>
                </a:tc>
                <a:tc>
                  <a:txBody>
                    <a:bodyPr/>
                    <a:lstStyle/>
                    <a:p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68" marR="6568" marT="0" marB="0" anchor="ctr"/>
                </a:tc>
                <a:extLst>
                  <a:ext uri="{0D108BD9-81ED-4DB2-BD59-A6C34878D82A}">
                    <a16:rowId xmlns:a16="http://schemas.microsoft.com/office/drawing/2014/main" val="3666114487"/>
                  </a:ext>
                </a:extLst>
              </a:tr>
              <a:tr h="38564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68" marR="6568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Индивидуальный проект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68" marR="656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68" marR="656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68" marR="656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68" marR="656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68" marR="656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68" marR="656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68" marR="6568" marT="0" marB="0" anchor="ctr"/>
                </a:tc>
                <a:tc>
                  <a:txBody>
                    <a:bodyPr/>
                    <a:lstStyle/>
                    <a:p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68" marR="6568" marT="0" marB="0"/>
                </a:tc>
                <a:extLst>
                  <a:ext uri="{0D108BD9-81ED-4DB2-BD59-A6C34878D82A}">
                    <a16:rowId xmlns:a16="http://schemas.microsoft.com/office/drawing/2014/main" val="1070718901"/>
                  </a:ext>
                </a:extLst>
              </a:tr>
              <a:tr h="622300">
                <a:tc rowSpan="3">
                  <a:txBody>
                    <a:bodyPr/>
                    <a:lstStyle/>
                    <a:p>
                      <a:pPr marL="8890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Вариативная часть учебного плана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68" marR="6568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Основы предпринимательской деятельности</a:t>
                      </a:r>
                    </a:p>
                  </a:txBody>
                  <a:tcPr marL="6568" marR="656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68" marR="656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6568" marR="6568" marT="0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6568" marR="6568" marT="0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6568" marR="6568" marT="0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6568" marR="6568" marT="0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68</a:t>
                      </a:r>
                    </a:p>
                  </a:txBody>
                  <a:tcPr marL="6568" marR="6568" marT="0" marB="0" anchor="ctr"/>
                </a:tc>
                <a:tc>
                  <a:txBody>
                    <a:bodyPr/>
                    <a:lstStyle/>
                    <a:p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68" marR="6568" marT="0" marB="0"/>
                </a:tc>
                <a:extLst>
                  <a:ext uri="{0D108BD9-81ED-4DB2-BD59-A6C34878D82A}">
                    <a16:rowId xmlns:a16="http://schemas.microsoft.com/office/drawing/2014/main" val="3200021915"/>
                  </a:ext>
                </a:extLst>
              </a:tr>
              <a:tr h="400113">
                <a:tc v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68" marR="6568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Экономика </a:t>
                      </a:r>
                    </a:p>
                  </a:txBody>
                  <a:tcPr marL="6568" marR="656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68" marR="656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6568" marR="6568" marT="0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6568" marR="6568" marT="0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6568" marR="6568" marT="0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6568" marR="6568" marT="0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68</a:t>
                      </a:r>
                    </a:p>
                  </a:txBody>
                  <a:tcPr marL="6568" marR="6568" marT="0" marB="0" anchor="ctr"/>
                </a:tc>
                <a:tc>
                  <a:txBody>
                    <a:bodyPr/>
                    <a:lstStyle/>
                    <a:p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68" marR="6568" marT="0" marB="0"/>
                </a:tc>
                <a:extLst>
                  <a:ext uri="{0D108BD9-81ED-4DB2-BD59-A6C34878D82A}">
                    <a16:rowId xmlns:a16="http://schemas.microsoft.com/office/drawing/2014/main" val="1968356511"/>
                  </a:ext>
                </a:extLst>
              </a:tr>
              <a:tr h="381000">
                <a:tc v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68" marR="6568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Практикумы </a:t>
                      </a:r>
                    </a:p>
                  </a:txBody>
                  <a:tcPr marL="6568" marR="656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68" marR="656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6568" marR="6568" marT="0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6568" marR="6568" marT="0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6568" marR="6568" marT="0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6568" marR="6568" marT="0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34</a:t>
                      </a:r>
                    </a:p>
                  </a:txBody>
                  <a:tcPr marL="6568" marR="6568" marT="0" marB="0" anchor="ctr"/>
                </a:tc>
                <a:tc>
                  <a:txBody>
                    <a:bodyPr/>
                    <a:lstStyle/>
                    <a:p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68" marR="6568" marT="0" marB="0"/>
                </a:tc>
                <a:extLst>
                  <a:ext uri="{0D108BD9-81ED-4DB2-BD59-A6C34878D82A}">
                    <a16:rowId xmlns:a16="http://schemas.microsoft.com/office/drawing/2014/main" val="23629237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102509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5" name="Рисунок 14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0" y="0"/>
            <a:ext cx="12210276" cy="6868280"/>
          </a:xfrm>
          <a:prstGeom prst="rect">
            <a:avLst/>
          </a:prstGeom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4"/>
          <a:stretch/>
        </p:blipFill>
        <p:spPr bwMode="auto">
          <a:xfrm>
            <a:off x="0" y="0"/>
            <a:ext cx="10640190" cy="1063158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44" name="Скругленный прямоугольник 10"/>
          <p:cNvSpPr/>
          <p:nvPr/>
        </p:nvSpPr>
        <p:spPr bwMode="auto">
          <a:xfrm>
            <a:off x="206946" y="1260878"/>
            <a:ext cx="8421005" cy="5251538"/>
          </a:xfrm>
          <a:prstGeom prst="roundRect">
            <a:avLst>
              <a:gd name="adj" fmla="val 4961"/>
            </a:avLst>
          </a:prstGeom>
          <a:noFill/>
          <a:ln w="19050">
            <a:solidFill>
              <a:srgbClr val="00B1E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5325" tIns="32662" rIns="65325" bIns="32662"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57" name="Заголовок 1"/>
          <p:cNvSpPr txBox="1"/>
          <p:nvPr/>
        </p:nvSpPr>
        <p:spPr bwMode="auto">
          <a:xfrm>
            <a:off x="538534" y="125819"/>
            <a:ext cx="9168248" cy="857492"/>
          </a:xfrm>
          <a:prstGeom prst="rect">
            <a:avLst/>
          </a:prstGeom>
          <a:ln>
            <a:noFill/>
          </a:ln>
        </p:spPr>
        <p:txBody>
          <a:bodyPr vert="horz" lIns="65325" tIns="32662" rIns="65325" bIns="32662" rtlCol="0" anchor="t">
            <a:noAutofit/>
          </a:bodyPr>
          <a:lstStyle>
            <a:lvl1pPr algn="ctr" defTabSz="914400">
              <a:lnSpc>
                <a:spcPct val="90000"/>
              </a:lnSpc>
              <a:spcBef>
                <a:spcPts val="0"/>
              </a:spcBef>
              <a:buNone/>
              <a:defRPr sz="60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ru-RU" sz="2600" dirty="0">
                <a:solidFill>
                  <a:schemeClr val="bg1"/>
                </a:solidFill>
                <a:latin typeface="Arial Black"/>
              </a:rPr>
              <a:t>Особенности школьного обучения в Предпринимательском классе</a:t>
            </a:r>
            <a:endParaRPr lang="ru-RU" sz="2600" b="1" dirty="0">
              <a:solidFill>
                <a:schemeClr val="bg1"/>
              </a:solidFill>
              <a:latin typeface="Arial Black"/>
            </a:endParaRPr>
          </a:p>
        </p:txBody>
      </p:sp>
      <p:sp>
        <p:nvSpPr>
          <p:cNvPr id="30" name="Rectangle 37"/>
          <p:cNvSpPr/>
          <p:nvPr/>
        </p:nvSpPr>
        <p:spPr bwMode="auto">
          <a:xfrm>
            <a:off x="0" y="6629399"/>
            <a:ext cx="12191999" cy="228601"/>
          </a:xfrm>
          <a:prstGeom prst="rect">
            <a:avLst/>
          </a:prstGeom>
          <a:gradFill>
            <a:gsLst>
              <a:gs pos="0">
                <a:srgbClr val="003399"/>
              </a:gs>
              <a:gs pos="50000">
                <a:srgbClr val="309AFA"/>
              </a:gs>
              <a:gs pos="100000">
                <a:srgbClr val="89B0FA"/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grpSp>
        <p:nvGrpSpPr>
          <p:cNvPr id="18" name="Group 25"/>
          <p:cNvGrpSpPr/>
          <p:nvPr/>
        </p:nvGrpSpPr>
        <p:grpSpPr bwMode="auto">
          <a:xfrm>
            <a:off x="11663052" y="6248590"/>
            <a:ext cx="410390" cy="266602"/>
            <a:chOff x="11663391" y="6258113"/>
            <a:chExt cx="409921" cy="266298"/>
          </a:xfrm>
        </p:grpSpPr>
        <p:sp>
          <p:nvSpPr>
            <p:cNvPr id="19" name="Rectangle: Rounded Corners 26"/>
            <p:cNvSpPr/>
            <p:nvPr/>
          </p:nvSpPr>
          <p:spPr bwMode="auto">
            <a:xfrm>
              <a:off x="11733723" y="6258113"/>
              <a:ext cx="263526" cy="263525"/>
            </a:xfrm>
            <a:prstGeom prst="roundRect">
              <a:avLst>
                <a:gd name="adj" fmla="val 16667"/>
              </a:avLst>
            </a:prstGeom>
            <a:noFill/>
            <a:ln w="19050">
              <a:solidFill>
                <a:srgbClr val="309AF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20" name="TextBox 19"/>
            <p:cNvSpPr txBox="1"/>
            <p:nvPr/>
          </p:nvSpPr>
          <p:spPr bwMode="auto">
            <a:xfrm>
              <a:off x="11663391" y="6270785"/>
              <a:ext cx="409921" cy="25362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>
                <a:defRPr/>
              </a:pPr>
              <a:fld id="{593990A3-9747-46BC-98B6-D7AB359CE4E9}" type="slidenum">
                <a:rPr lang="ru-RU" sz="1050" b="1">
                  <a:solidFill>
                    <a:srgbClr val="309AFA"/>
                  </a:solidFill>
                  <a:latin typeface="Arial"/>
                  <a:ea typeface="Inter Semi Bold"/>
                  <a:cs typeface="Arial"/>
                </a:rPr>
                <a:t>8</a:t>
              </a:fld>
              <a:endParaRPr lang="ru-RU" sz="1050" b="1">
                <a:solidFill>
                  <a:srgbClr val="309AFA"/>
                </a:solidFill>
                <a:latin typeface="Arial"/>
                <a:ea typeface="Inter Semi Bold"/>
                <a:cs typeface="Arial"/>
              </a:endParaRPr>
            </a:p>
          </p:txBody>
        </p:sp>
      </p:grpSp>
      <p:pic>
        <p:nvPicPr>
          <p:cNvPr id="16" name="Рисунок 15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10245316" y="351165"/>
            <a:ext cx="1726392" cy="406800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19586" t="17898" r="36396" b="31911"/>
          <a:stretch/>
        </p:blipFill>
        <p:spPr>
          <a:xfrm>
            <a:off x="317919" y="1324452"/>
            <a:ext cx="8087883" cy="5076347"/>
          </a:xfrm>
          <a:prstGeom prst="rect">
            <a:avLst/>
          </a:prstGeom>
        </p:spPr>
      </p:pic>
      <p:sp>
        <p:nvSpPr>
          <p:cNvPr id="25" name="Прямоугольник 24"/>
          <p:cNvSpPr/>
          <p:nvPr/>
        </p:nvSpPr>
        <p:spPr>
          <a:xfrm>
            <a:off x="510898" y="1638677"/>
            <a:ext cx="7908409" cy="832919"/>
          </a:xfrm>
          <a:prstGeom prst="rect">
            <a:avLst/>
          </a:prstGeom>
          <a:solidFill>
            <a:schemeClr val="accent1">
              <a:alpha val="39000"/>
            </a:schemeClr>
          </a:solidFill>
          <a:ln>
            <a:solidFill>
              <a:schemeClr val="accent1">
                <a:alpha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Прямоугольник 25"/>
          <p:cNvSpPr/>
          <p:nvPr/>
        </p:nvSpPr>
        <p:spPr>
          <a:xfrm>
            <a:off x="510898" y="2585804"/>
            <a:ext cx="7908409" cy="263592"/>
          </a:xfrm>
          <a:prstGeom prst="rect">
            <a:avLst/>
          </a:prstGeom>
          <a:solidFill>
            <a:schemeClr val="accent1">
              <a:alpha val="39000"/>
            </a:schemeClr>
          </a:solidFill>
          <a:ln>
            <a:solidFill>
              <a:schemeClr val="accent1">
                <a:alpha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Прямоугольник 26"/>
          <p:cNvSpPr/>
          <p:nvPr/>
        </p:nvSpPr>
        <p:spPr bwMode="auto">
          <a:xfrm>
            <a:off x="497393" y="4039514"/>
            <a:ext cx="7908409" cy="263592"/>
          </a:xfrm>
          <a:prstGeom prst="rect">
            <a:avLst/>
          </a:prstGeom>
          <a:solidFill>
            <a:schemeClr val="accent1">
              <a:alpha val="39000"/>
            </a:schemeClr>
          </a:solidFill>
          <a:ln>
            <a:solidFill>
              <a:schemeClr val="accent1">
                <a:alpha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Прямоугольник 27"/>
          <p:cNvSpPr/>
          <p:nvPr/>
        </p:nvSpPr>
        <p:spPr bwMode="auto">
          <a:xfrm>
            <a:off x="510897" y="5300866"/>
            <a:ext cx="7908409" cy="263592"/>
          </a:xfrm>
          <a:prstGeom prst="rect">
            <a:avLst/>
          </a:prstGeom>
          <a:solidFill>
            <a:schemeClr val="accent1">
              <a:alpha val="39000"/>
            </a:schemeClr>
          </a:solidFill>
          <a:ln>
            <a:solidFill>
              <a:schemeClr val="accent1">
                <a:alpha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9" name="Рисунок 28"/>
          <p:cNvPicPr>
            <a:picLocks noChangeAspect="1"/>
          </p:cNvPicPr>
          <p:nvPr/>
        </p:nvPicPr>
        <p:blipFill rotWithShape="1">
          <a:blip r:embed="rId8"/>
          <a:srcRect l="71707" t="52862" r="14889" b="31457"/>
          <a:stretch/>
        </p:blipFill>
        <p:spPr>
          <a:xfrm>
            <a:off x="8818679" y="1630080"/>
            <a:ext cx="3152332" cy="2074732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 rotWithShape="1">
          <a:blip r:embed="rId8"/>
          <a:srcRect l="71707" t="36266" r="14889" b="48133"/>
          <a:stretch/>
        </p:blipFill>
        <p:spPr>
          <a:xfrm>
            <a:off x="8833476" y="3875785"/>
            <a:ext cx="3137535" cy="2054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70684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pSp>
        <p:nvGrpSpPr>
          <p:cNvPr id="13" name="Graphic 86"/>
          <p:cNvGrpSpPr/>
          <p:nvPr/>
        </p:nvGrpSpPr>
        <p:grpSpPr bwMode="auto">
          <a:xfrm>
            <a:off x="2502275" y="1290934"/>
            <a:ext cx="9158476" cy="4927227"/>
            <a:chOff x="2540375" y="1619379"/>
            <a:chExt cx="9158476" cy="4927227"/>
          </a:xfrm>
          <a:solidFill>
            <a:srgbClr val="D2E9FE"/>
          </a:solidFill>
        </p:grpSpPr>
        <p:sp>
          <p:nvSpPr>
            <p:cNvPr id="14" name="Freeform: Shape 13"/>
            <p:cNvSpPr/>
            <p:nvPr/>
          </p:nvSpPr>
          <p:spPr bwMode="auto">
            <a:xfrm>
              <a:off x="2540375" y="4082992"/>
              <a:ext cx="2899161" cy="2463613"/>
            </a:xfrm>
            <a:custGeom>
              <a:avLst/>
              <a:gdLst>
                <a:gd name="connsiteX0" fmla="*/ 0 w 2899161"/>
                <a:gd name="connsiteY0" fmla="*/ 287372 h 2463613"/>
                <a:gd name="connsiteX1" fmla="*/ 525351 w 2899161"/>
                <a:gd name="connsiteY1" fmla="*/ 287372 h 2463613"/>
                <a:gd name="connsiteX2" fmla="*/ 1782603 w 2899161"/>
                <a:gd name="connsiteY2" fmla="*/ 2463614 h 2463613"/>
                <a:gd name="connsiteX3" fmla="*/ 2899161 w 2899161"/>
                <a:gd name="connsiteY3" fmla="*/ 2463614 h 2463613"/>
                <a:gd name="connsiteX4" fmla="*/ 1477270 w 2899161"/>
                <a:gd name="connsiteY4" fmla="*/ 0 h 2463613"/>
                <a:gd name="connsiteX5" fmla="*/ 0 w 2899161"/>
                <a:gd name="connsiteY5" fmla="*/ 0 h 2463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899161" h="2463613" extrusionOk="0">
                  <a:moveTo>
                    <a:pt x="0" y="287372"/>
                  </a:moveTo>
                  <a:lnTo>
                    <a:pt x="525351" y="287372"/>
                  </a:lnTo>
                  <a:lnTo>
                    <a:pt x="1782603" y="2463614"/>
                  </a:lnTo>
                  <a:lnTo>
                    <a:pt x="2899161" y="2463614"/>
                  </a:lnTo>
                  <a:lnTo>
                    <a:pt x="147727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4957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" name="Freeform: Shape 14"/>
            <p:cNvSpPr/>
            <p:nvPr/>
          </p:nvSpPr>
          <p:spPr bwMode="auto">
            <a:xfrm>
              <a:off x="5744868" y="1619379"/>
              <a:ext cx="5953982" cy="4379425"/>
            </a:xfrm>
            <a:custGeom>
              <a:avLst/>
              <a:gdLst>
                <a:gd name="connsiteX0" fmla="*/ 5953983 w 5953982"/>
                <a:gd name="connsiteY0" fmla="*/ 287372 h 4379425"/>
                <a:gd name="connsiteX1" fmla="*/ 2373810 w 5953982"/>
                <a:gd name="connsiteY1" fmla="*/ 287372 h 4379425"/>
                <a:gd name="connsiteX2" fmla="*/ 1118055 w 5953982"/>
                <a:gd name="connsiteY2" fmla="*/ 2463614 h 4379425"/>
                <a:gd name="connsiteX3" fmla="*/ 2224137 w 5953982"/>
                <a:gd name="connsiteY3" fmla="*/ 4379425 h 4379425"/>
                <a:gd name="connsiteX4" fmla="*/ 1112068 w 5953982"/>
                <a:gd name="connsiteY4" fmla="*/ 4379425 h 4379425"/>
                <a:gd name="connsiteX5" fmla="*/ 1106082 w 5953982"/>
                <a:gd name="connsiteY5" fmla="*/ 4379425 h 4379425"/>
                <a:gd name="connsiteX6" fmla="*/ 0 w 5953982"/>
                <a:gd name="connsiteY6" fmla="*/ 2463614 h 4379425"/>
                <a:gd name="connsiteX7" fmla="*/ 1423388 w 5953982"/>
                <a:gd name="connsiteY7" fmla="*/ 0 h 4379425"/>
                <a:gd name="connsiteX8" fmla="*/ 5953983 w 5953982"/>
                <a:gd name="connsiteY8" fmla="*/ 0 h 4379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53982" h="4379425" extrusionOk="0">
                  <a:moveTo>
                    <a:pt x="5953983" y="287372"/>
                  </a:moveTo>
                  <a:lnTo>
                    <a:pt x="2373810" y="287372"/>
                  </a:lnTo>
                  <a:lnTo>
                    <a:pt x="1118055" y="2463614"/>
                  </a:lnTo>
                  <a:lnTo>
                    <a:pt x="2224137" y="4379425"/>
                  </a:lnTo>
                  <a:lnTo>
                    <a:pt x="1112068" y="4379425"/>
                  </a:lnTo>
                  <a:lnTo>
                    <a:pt x="1106082" y="4379425"/>
                  </a:lnTo>
                  <a:lnTo>
                    <a:pt x="0" y="2463614"/>
                  </a:lnTo>
                  <a:lnTo>
                    <a:pt x="1423388" y="0"/>
                  </a:lnTo>
                  <a:lnTo>
                    <a:pt x="5953983" y="0"/>
                  </a:lnTo>
                  <a:close/>
                </a:path>
              </a:pathLst>
            </a:custGeom>
            <a:grpFill/>
            <a:ln w="14957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6" name="Freeform: Shape 15"/>
            <p:cNvSpPr/>
            <p:nvPr/>
          </p:nvSpPr>
          <p:spPr bwMode="auto">
            <a:xfrm>
              <a:off x="4322977" y="1619379"/>
              <a:ext cx="7375874" cy="4927227"/>
            </a:xfrm>
            <a:custGeom>
              <a:avLst/>
              <a:gdLst>
                <a:gd name="connsiteX0" fmla="*/ 7375874 w 7375874"/>
                <a:gd name="connsiteY0" fmla="*/ 4927228 h 4927227"/>
                <a:gd name="connsiteX1" fmla="*/ 1421891 w 7375874"/>
                <a:gd name="connsiteY1" fmla="*/ 4927228 h 4927227"/>
                <a:gd name="connsiteX2" fmla="*/ 0 w 7375874"/>
                <a:gd name="connsiteY2" fmla="*/ 2463614 h 4927227"/>
                <a:gd name="connsiteX3" fmla="*/ 1421891 w 7375874"/>
                <a:gd name="connsiteY3" fmla="*/ 0 h 4927227"/>
                <a:gd name="connsiteX4" fmla="*/ 2539947 w 7375874"/>
                <a:gd name="connsiteY4" fmla="*/ 0 h 4927227"/>
                <a:gd name="connsiteX5" fmla="*/ 1116559 w 7375874"/>
                <a:gd name="connsiteY5" fmla="*/ 2463614 h 4927227"/>
                <a:gd name="connsiteX6" fmla="*/ 2373810 w 7375874"/>
                <a:gd name="connsiteY6" fmla="*/ 4639856 h 4927227"/>
                <a:gd name="connsiteX7" fmla="*/ 7375874 w 7375874"/>
                <a:gd name="connsiteY7" fmla="*/ 4639856 h 4927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375874" h="4927227" extrusionOk="0">
                  <a:moveTo>
                    <a:pt x="7375874" y="4927228"/>
                  </a:moveTo>
                  <a:lnTo>
                    <a:pt x="1421891" y="4927228"/>
                  </a:lnTo>
                  <a:lnTo>
                    <a:pt x="0" y="2463614"/>
                  </a:lnTo>
                  <a:lnTo>
                    <a:pt x="1421891" y="0"/>
                  </a:lnTo>
                  <a:lnTo>
                    <a:pt x="2539947" y="0"/>
                  </a:lnTo>
                  <a:lnTo>
                    <a:pt x="1116559" y="2463614"/>
                  </a:lnTo>
                  <a:lnTo>
                    <a:pt x="2373810" y="4639856"/>
                  </a:lnTo>
                  <a:lnTo>
                    <a:pt x="7375874" y="4639856"/>
                  </a:lnTo>
                  <a:close/>
                </a:path>
              </a:pathLst>
            </a:custGeom>
            <a:grpFill/>
            <a:ln w="14957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defRPr/>
              </a:pPr>
              <a:endParaRPr lang="ru-RU"/>
            </a:p>
          </p:txBody>
        </p:sp>
      </p:grpSp>
      <p:pic>
        <p:nvPicPr>
          <p:cNvPr id="70" name="Рисунок 6"/>
          <p:cNvPicPr>
            <a:picLocks noChangeAspect="1"/>
          </p:cNvPicPr>
          <p:nvPr/>
        </p:nvPicPr>
        <p:blipFill>
          <a:blip r:embed="rId2"/>
          <a:srcRect l="55" r="55"/>
          <a:stretch/>
        </p:blipFill>
        <p:spPr bwMode="auto">
          <a:xfrm>
            <a:off x="8961385" y="1761561"/>
            <a:ext cx="2705847" cy="1806606"/>
          </a:xfrm>
          <a:prstGeom prst="round2DiagRect">
            <a:avLst>
              <a:gd name="adj1" fmla="val 16667"/>
              <a:gd name="adj2" fmla="val 0"/>
            </a:avLst>
          </a:prstGeom>
          <a:ln w="3175" cap="sq">
            <a:solidFill>
              <a:srgbClr val="FFFFFF"/>
            </a:solidFill>
            <a:miter lim="800000"/>
          </a:ln>
          <a:effectLst/>
        </p:spPr>
      </p:pic>
      <p:pic>
        <p:nvPicPr>
          <p:cNvPr id="71" name="Рисунок 7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6070774" y="3629997"/>
            <a:ext cx="2830139" cy="1887349"/>
          </a:xfrm>
          <a:prstGeom prst="round2DiagRect">
            <a:avLst>
              <a:gd name="adj1" fmla="val 16667"/>
              <a:gd name="adj2" fmla="val 0"/>
            </a:avLst>
          </a:prstGeom>
          <a:ln w="3175" cap="sq">
            <a:solidFill>
              <a:srgbClr val="FFFFFF"/>
            </a:solidFill>
            <a:miter lim="800000"/>
          </a:ln>
          <a:effectLst/>
        </p:spPr>
      </p:pic>
      <p:sp>
        <p:nvSpPr>
          <p:cNvPr id="27" name="Rectangle: Rounded Corners 20"/>
          <p:cNvSpPr/>
          <p:nvPr/>
        </p:nvSpPr>
        <p:spPr bwMode="auto">
          <a:xfrm rot="10800000" flipV="1">
            <a:off x="741676" y="2137943"/>
            <a:ext cx="4536492" cy="862378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003399"/>
              </a:gs>
              <a:gs pos="50000">
                <a:srgbClr val="309AFA"/>
              </a:gs>
              <a:gs pos="100000">
                <a:srgbClr val="89B0FA"/>
              </a:gs>
            </a:gsLst>
            <a:lin ang="1080000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8" name="Заголовок 1"/>
          <p:cNvSpPr txBox="1"/>
          <p:nvPr/>
        </p:nvSpPr>
        <p:spPr bwMode="auto">
          <a:xfrm>
            <a:off x="757626" y="2372424"/>
            <a:ext cx="4448660" cy="304366"/>
          </a:xfrm>
          <a:prstGeom prst="rect">
            <a:avLst/>
          </a:prstGeom>
        </p:spPr>
        <p:txBody>
          <a:bodyPr vert="horz" lIns="65325" tIns="32662" rIns="65325" bIns="32662" rtlCol="0" anchor="ctr">
            <a:noAutofit/>
          </a:bodyPr>
          <a:lstStyle>
            <a:lvl1pPr algn="ctr" defTabSz="914400">
              <a:lnSpc>
                <a:spcPct val="90000"/>
              </a:lnSpc>
              <a:spcBef>
                <a:spcPts val="0"/>
              </a:spcBef>
              <a:buNone/>
              <a:defRPr sz="60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sz="2000" b="1" dirty="0">
                <a:solidFill>
                  <a:schemeClr val="bg1"/>
                </a:solidFill>
                <a:latin typeface="Arial"/>
                <a:ea typeface="Inter V"/>
                <a:cs typeface="Arial"/>
              </a:rPr>
              <a:t>Интеграция </a:t>
            </a:r>
          </a:p>
          <a:p>
            <a:pPr>
              <a:defRPr/>
            </a:pPr>
            <a:r>
              <a:rPr lang="ru-RU" sz="2000" b="1" dirty="0">
                <a:solidFill>
                  <a:schemeClr val="bg1"/>
                </a:solidFill>
                <a:latin typeface="Arial"/>
                <a:ea typeface="Inter V"/>
                <a:cs typeface="Arial"/>
              </a:rPr>
              <a:t>Школа + Колледж + Предприятие</a:t>
            </a:r>
            <a:endParaRPr sz="2000" dirty="0"/>
          </a:p>
        </p:txBody>
      </p:sp>
      <p:sp>
        <p:nvSpPr>
          <p:cNvPr id="29" name="Rectangle: Rounded Corners 20"/>
          <p:cNvSpPr/>
          <p:nvPr/>
        </p:nvSpPr>
        <p:spPr bwMode="auto">
          <a:xfrm rot="10800000" flipV="1">
            <a:off x="726856" y="3307944"/>
            <a:ext cx="4551311" cy="832248"/>
          </a:xfrm>
          <a:prstGeom prst="roundRect">
            <a:avLst>
              <a:gd name="adj" fmla="val 16667"/>
            </a:avLst>
          </a:prstGeom>
          <a:solidFill>
            <a:srgbClr val="003399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0" name="Заголовок 1"/>
          <p:cNvSpPr txBox="1"/>
          <p:nvPr/>
        </p:nvSpPr>
        <p:spPr bwMode="auto">
          <a:xfrm>
            <a:off x="757626" y="3540519"/>
            <a:ext cx="4321249" cy="304366"/>
          </a:xfrm>
          <a:prstGeom prst="rect">
            <a:avLst/>
          </a:prstGeom>
        </p:spPr>
        <p:txBody>
          <a:bodyPr vert="horz" lIns="65325" tIns="32662" rIns="65325" bIns="32662" rtlCol="0" anchor="ctr">
            <a:noAutofit/>
          </a:bodyPr>
          <a:lstStyle>
            <a:lvl1pPr algn="ctr" defTabSz="914400">
              <a:lnSpc>
                <a:spcPct val="90000"/>
              </a:lnSpc>
              <a:spcBef>
                <a:spcPts val="0"/>
              </a:spcBef>
              <a:buNone/>
              <a:defRPr sz="60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sz="2000" b="1" dirty="0">
                <a:solidFill>
                  <a:schemeClr val="bg1"/>
                </a:solidFill>
                <a:latin typeface="Arial"/>
                <a:ea typeface="Inter V"/>
                <a:cs typeface="Arial"/>
              </a:rPr>
              <a:t>Получение в колледже специальности «Агент банка»</a:t>
            </a:r>
            <a:endParaRPr dirty="0"/>
          </a:p>
        </p:txBody>
      </p:sp>
      <p:sp>
        <p:nvSpPr>
          <p:cNvPr id="31" name="Rectangle: Rounded Corners 20"/>
          <p:cNvSpPr/>
          <p:nvPr/>
        </p:nvSpPr>
        <p:spPr bwMode="auto">
          <a:xfrm rot="10800000" flipV="1">
            <a:off x="733338" y="4463724"/>
            <a:ext cx="4544829" cy="781384"/>
          </a:xfrm>
          <a:prstGeom prst="roundRect">
            <a:avLst>
              <a:gd name="adj" fmla="val 16667"/>
            </a:avLst>
          </a:prstGeom>
          <a:solidFill>
            <a:srgbClr val="309AFA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2" name="Заголовок 1"/>
          <p:cNvSpPr txBox="1"/>
          <p:nvPr/>
        </p:nvSpPr>
        <p:spPr bwMode="auto">
          <a:xfrm>
            <a:off x="854269" y="4685898"/>
            <a:ext cx="4352017" cy="304366"/>
          </a:xfrm>
          <a:prstGeom prst="rect">
            <a:avLst/>
          </a:prstGeom>
        </p:spPr>
        <p:txBody>
          <a:bodyPr vert="horz" lIns="65325" tIns="32662" rIns="65325" bIns="32662" rtlCol="0" anchor="ctr">
            <a:noAutofit/>
          </a:bodyPr>
          <a:lstStyle>
            <a:lvl1pPr algn="ctr" defTabSz="914400">
              <a:lnSpc>
                <a:spcPct val="90000"/>
              </a:lnSpc>
              <a:spcBef>
                <a:spcPts val="0"/>
              </a:spcBef>
              <a:buNone/>
              <a:defRPr sz="60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sz="2000" b="1" dirty="0">
                <a:solidFill>
                  <a:schemeClr val="bg1"/>
                </a:solidFill>
                <a:latin typeface="Arial"/>
                <a:ea typeface="Inter V"/>
                <a:cs typeface="Arial"/>
              </a:rPr>
              <a:t>Предпрофессиональные </a:t>
            </a:r>
          </a:p>
          <a:p>
            <a:pPr>
              <a:defRPr/>
            </a:pPr>
            <a:r>
              <a:rPr lang="ru-RU" sz="2000" b="1" dirty="0">
                <a:solidFill>
                  <a:schemeClr val="bg1"/>
                </a:solidFill>
                <a:latin typeface="Arial"/>
                <a:ea typeface="Inter V"/>
                <a:cs typeface="Arial"/>
              </a:rPr>
              <a:t>пробы и практики</a:t>
            </a:r>
            <a:endParaRPr dirty="0"/>
          </a:p>
        </p:txBody>
      </p:sp>
      <p:pic>
        <p:nvPicPr>
          <p:cNvPr id="42" name="Picture 2"/>
          <p:cNvPicPr>
            <a:picLocks noChangeAspect="1" noChangeArrowheads="1"/>
          </p:cNvPicPr>
          <p:nvPr/>
        </p:nvPicPr>
        <p:blipFill>
          <a:blip r:embed="rId4"/>
          <a:stretch/>
        </p:blipFill>
        <p:spPr bwMode="auto">
          <a:xfrm>
            <a:off x="0" y="0"/>
            <a:ext cx="10640190" cy="1063158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49" name="Rectangle 37"/>
          <p:cNvSpPr/>
          <p:nvPr/>
        </p:nvSpPr>
        <p:spPr bwMode="auto">
          <a:xfrm>
            <a:off x="0" y="6629399"/>
            <a:ext cx="12191999" cy="228601"/>
          </a:xfrm>
          <a:prstGeom prst="rect">
            <a:avLst/>
          </a:prstGeom>
          <a:gradFill>
            <a:gsLst>
              <a:gs pos="0">
                <a:srgbClr val="003399"/>
              </a:gs>
              <a:gs pos="50000">
                <a:srgbClr val="309AFA"/>
              </a:gs>
              <a:gs pos="100000">
                <a:srgbClr val="89B0FA"/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grpSp>
        <p:nvGrpSpPr>
          <p:cNvPr id="36" name="Group 25"/>
          <p:cNvGrpSpPr/>
          <p:nvPr/>
        </p:nvGrpSpPr>
        <p:grpSpPr bwMode="auto">
          <a:xfrm>
            <a:off x="11663052" y="6248590"/>
            <a:ext cx="410390" cy="266602"/>
            <a:chOff x="11663391" y="6258113"/>
            <a:chExt cx="409921" cy="266298"/>
          </a:xfrm>
        </p:grpSpPr>
        <p:sp>
          <p:nvSpPr>
            <p:cNvPr id="37" name="Rectangle: Rounded Corners 26"/>
            <p:cNvSpPr/>
            <p:nvPr/>
          </p:nvSpPr>
          <p:spPr bwMode="auto">
            <a:xfrm>
              <a:off x="11733723" y="6258113"/>
              <a:ext cx="263526" cy="263525"/>
            </a:xfrm>
            <a:prstGeom prst="roundRect">
              <a:avLst>
                <a:gd name="adj" fmla="val 16667"/>
              </a:avLst>
            </a:prstGeom>
            <a:noFill/>
            <a:ln w="19050">
              <a:solidFill>
                <a:srgbClr val="309AF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38" name="TextBox 37"/>
            <p:cNvSpPr txBox="1"/>
            <p:nvPr/>
          </p:nvSpPr>
          <p:spPr bwMode="auto">
            <a:xfrm>
              <a:off x="11663391" y="6270785"/>
              <a:ext cx="409921" cy="25362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>
                <a:defRPr/>
              </a:pPr>
              <a:fld id="{593990A3-9747-46BC-98B6-D7AB359CE4E9}" type="slidenum">
                <a:rPr lang="ru-RU" sz="1050" b="1">
                  <a:solidFill>
                    <a:srgbClr val="309AFA"/>
                  </a:solidFill>
                  <a:latin typeface="Arial"/>
                  <a:ea typeface="Inter Semi Bold"/>
                  <a:cs typeface="Arial"/>
                </a:rPr>
                <a:t>9</a:t>
              </a:fld>
              <a:endParaRPr lang="ru-RU" sz="1050" b="1">
                <a:solidFill>
                  <a:srgbClr val="309AFA"/>
                </a:solidFill>
                <a:latin typeface="Arial"/>
                <a:ea typeface="Inter Semi Bold"/>
                <a:cs typeface="Arial"/>
              </a:endParaRPr>
            </a:p>
          </p:txBody>
        </p:sp>
      </p:grpSp>
      <p:pic>
        <p:nvPicPr>
          <p:cNvPr id="26" name="Рисунок 25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10245316" y="351165"/>
            <a:ext cx="1726392" cy="406800"/>
          </a:xfrm>
          <a:prstGeom prst="rect">
            <a:avLst/>
          </a:prstGeom>
        </p:spPr>
      </p:pic>
      <p:sp>
        <p:nvSpPr>
          <p:cNvPr id="33" name="Заголовок 1"/>
          <p:cNvSpPr txBox="1"/>
          <p:nvPr/>
        </p:nvSpPr>
        <p:spPr bwMode="auto">
          <a:xfrm>
            <a:off x="538534" y="125819"/>
            <a:ext cx="9168248" cy="857492"/>
          </a:xfrm>
          <a:prstGeom prst="rect">
            <a:avLst/>
          </a:prstGeom>
          <a:ln>
            <a:noFill/>
          </a:ln>
        </p:spPr>
        <p:txBody>
          <a:bodyPr vert="horz" lIns="65325" tIns="32662" rIns="65325" bIns="32662" rtlCol="0" anchor="t">
            <a:noAutofit/>
          </a:bodyPr>
          <a:lstStyle>
            <a:lvl1pPr algn="ctr" defTabSz="914400">
              <a:lnSpc>
                <a:spcPct val="90000"/>
              </a:lnSpc>
              <a:spcBef>
                <a:spcPts val="0"/>
              </a:spcBef>
              <a:buNone/>
              <a:defRPr sz="60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ru-RU" sz="2600" dirty="0">
                <a:solidFill>
                  <a:schemeClr val="bg1"/>
                </a:solidFill>
                <a:latin typeface="Arial Black"/>
              </a:rPr>
              <a:t>Особенности внешкольного обучения в Предпринимательском классе</a:t>
            </a:r>
            <a:endParaRPr lang="ru-RU" sz="2600" b="1" dirty="0">
              <a:solidFill>
                <a:schemeClr val="bg1"/>
              </a:solidFill>
              <a:latin typeface="Arial Black"/>
            </a:endParaRPr>
          </a:p>
        </p:txBody>
      </p:sp>
      <p:pic>
        <p:nvPicPr>
          <p:cNvPr id="1028" name="Picture 4" descr="Picture background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7705" y="3674851"/>
            <a:ext cx="2666030" cy="1773449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Picture background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0774" y="1789430"/>
            <a:ext cx="2829299" cy="1751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024488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12005</TotalTime>
  <Words>918</Words>
  <Application>Microsoft Office PowerPoint</Application>
  <PresentationFormat>Широкоэкранный</PresentationFormat>
  <Paragraphs>447</Paragraphs>
  <Slides>18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4" baseType="lpstr">
      <vt:lpstr>Arial</vt:lpstr>
      <vt:lpstr>Arial Black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Предпринимательский класс в московской школе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День открытых дверей «Поступай в предпроф»  Интерактивная часть 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Сусакова Ольга Николаевна</cp:lastModifiedBy>
  <cp:revision>57</cp:revision>
  <dcterms:created xsi:type="dcterms:W3CDTF">2025-02-07T10:22:47Z</dcterms:created>
  <dcterms:modified xsi:type="dcterms:W3CDTF">2026-04-15T19:46:23Z</dcterms:modified>
</cp:coreProperties>
</file>